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9" r:id="rId4"/>
    <p:sldId id="260" r:id="rId5"/>
    <p:sldId id="261" r:id="rId6"/>
    <p:sldId id="263" r:id="rId7"/>
    <p:sldId id="262" r:id="rId8"/>
    <p:sldId id="264" r:id="rId9"/>
    <p:sldId id="268" r:id="rId10"/>
    <p:sldId id="270" r:id="rId11"/>
    <p:sldId id="271" r:id="rId12"/>
    <p:sldId id="272" r:id="rId13"/>
    <p:sldId id="273" r:id="rId14"/>
    <p:sldId id="274" r:id="rId15"/>
    <p:sldId id="276" r:id="rId16"/>
    <p:sldId id="277" r:id="rId17"/>
    <p:sldId id="278" r:id="rId18"/>
    <p:sldId id="279" r:id="rId19"/>
    <p:sldId id="280" r:id="rId20"/>
    <p:sldId id="305" r:id="rId21"/>
    <p:sldId id="281" r:id="rId22"/>
    <p:sldId id="306" r:id="rId23"/>
    <p:sldId id="307" r:id="rId24"/>
    <p:sldId id="308" r:id="rId25"/>
    <p:sldId id="309" r:id="rId26"/>
    <p:sldId id="282" r:id="rId27"/>
    <p:sldId id="283" r:id="rId28"/>
    <p:sldId id="288" r:id="rId29"/>
    <p:sldId id="289" r:id="rId30"/>
    <p:sldId id="290" r:id="rId31"/>
    <p:sldId id="310" r:id="rId32"/>
    <p:sldId id="312" r:id="rId33"/>
    <p:sldId id="311" r:id="rId34"/>
    <p:sldId id="284" r:id="rId35"/>
    <p:sldId id="286" r:id="rId36"/>
    <p:sldId id="287" r:id="rId37"/>
    <p:sldId id="292" r:id="rId38"/>
    <p:sldId id="293" r:id="rId39"/>
    <p:sldId id="294" r:id="rId40"/>
    <p:sldId id="295" r:id="rId41"/>
    <p:sldId id="296" r:id="rId42"/>
    <p:sldId id="300" r:id="rId43"/>
    <p:sldId id="297" r:id="rId44"/>
    <p:sldId id="298" r:id="rId45"/>
    <p:sldId id="299" r:id="rId46"/>
    <p:sldId id="301" r:id="rId47"/>
    <p:sldId id="303" r:id="rId48"/>
    <p:sldId id="302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45F8688F-871D-4CB4-94DE-7F7E4CAF2282}">
          <p14:sldIdLst>
            <p14:sldId id="256"/>
          </p14:sldIdLst>
        </p14:section>
        <p14:section name="Introduction" id="{DA9E4B37-41AA-41FC-9424-C1EF3B0BF7BD}">
          <p14:sldIdLst>
            <p14:sldId id="257"/>
            <p14:sldId id="259"/>
          </p14:sldIdLst>
        </p14:section>
        <p14:section name="Data Wrangling" id="{C4B7E817-0818-447D-B372-E16255B77CD6}">
          <p14:sldIdLst>
            <p14:sldId id="260"/>
            <p14:sldId id="261"/>
            <p14:sldId id="263"/>
            <p14:sldId id="262"/>
          </p14:sldIdLst>
        </p14:section>
        <p14:section name="EDA" id="{B52786F3-DF7A-401F-A896-6CCF9595E3BB}">
          <p14:sldIdLst>
            <p14:sldId id="264"/>
            <p14:sldId id="268"/>
            <p14:sldId id="270"/>
            <p14:sldId id="271"/>
            <p14:sldId id="272"/>
            <p14:sldId id="273"/>
            <p14:sldId id="274"/>
            <p14:sldId id="276"/>
            <p14:sldId id="277"/>
            <p14:sldId id="278"/>
            <p14:sldId id="279"/>
            <p14:sldId id="280"/>
            <p14:sldId id="305"/>
            <p14:sldId id="281"/>
            <p14:sldId id="306"/>
            <p14:sldId id="307"/>
            <p14:sldId id="308"/>
            <p14:sldId id="309"/>
            <p14:sldId id="282"/>
            <p14:sldId id="283"/>
          </p14:sldIdLst>
        </p14:section>
        <p14:section name="Relationship: SAT &amp; ACT Participation" id="{655AEB11-E367-4501-9120-46C5EEAFB941}">
          <p14:sldIdLst>
            <p14:sldId id="288"/>
            <p14:sldId id="289"/>
            <p14:sldId id="290"/>
            <p14:sldId id="310"/>
            <p14:sldId id="312"/>
            <p14:sldId id="311"/>
          </p14:sldIdLst>
        </p14:section>
        <p14:section name="Impact of Change" id="{0B784379-6D22-4954-AA62-2E1B1C52711E}">
          <p14:sldIdLst>
            <p14:sldId id="284"/>
            <p14:sldId id="286"/>
            <p14:sldId id="287"/>
          </p14:sldIdLst>
        </p14:section>
        <p14:section name="States to Watch" id="{911744A4-5EB2-4F5C-BAAB-323DCFEC71BB}">
          <p14:sldIdLst>
            <p14:sldId id="292"/>
            <p14:sldId id="293"/>
            <p14:sldId id="294"/>
            <p14:sldId id="295"/>
            <p14:sldId id="296"/>
          </p14:sldIdLst>
        </p14:section>
        <p14:section name="Recommendations to College Board" id="{73721D74-0B00-4772-9713-AA3678CCDBF5}">
          <p14:sldIdLst>
            <p14:sldId id="300"/>
            <p14:sldId id="297"/>
            <p14:sldId id="298"/>
          </p14:sldIdLst>
        </p14:section>
        <p14:section name="Conclusion and Takeaways" id="{492DB17C-CCE5-4D36-9C24-83A5957E46F3}">
          <p14:sldIdLst>
            <p14:sldId id="299"/>
            <p14:sldId id="301"/>
            <p14:sldId id="303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>
        <p:scale>
          <a:sx n="83" d="100"/>
          <a:sy n="83" d="100"/>
        </p:scale>
        <p:origin x="45" y="2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A6C06B-3771-4C22-956D-DFCBC1A5FD5D}" type="datetimeFigureOut">
              <a:rPr lang="en-SG" smtClean="0"/>
              <a:t>24/5/2019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405982-9D66-42F9-89E7-BCD8357CDB0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7881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ascinatingmaps.com/top-500-universities-by-us-state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ascinatingmaps.com/top-500-universities-by-us-state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legereadiness.collegeboard.org/about/scores/benchmarks" TargetMode="External"/><Relationship Id="rId2" Type="http://schemas.openxmlformats.org/officeDocument/2006/relationships/hyperlink" Target="https://www.act.org/content/dam/act/unsecured/documents/pdfs/R1670-college-readiness-benchmarks-2017-11.pdf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dweek.org/ew/articles/2018/10/31/sat-scores-rise-as-number-of-test-takers.html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hicagotribune.com/news/ct-illinois-chooses-sat-met-20160211-story.html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ashingtonpost.com/education/2018/10/23/sat-reclaims-title-most-widely-used-college-admission-test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hicagotribune.com/news/ct-illinois-chooses-sat-met-20160211-story.html" TargetMode="External"/><Relationship Id="rId13" Type="http://schemas.openxmlformats.org/officeDocument/2006/relationships/hyperlink" Target="https://fascinatingmaps.com/top-500-universities-by-us-state/" TargetMode="External"/><Relationship Id="rId3" Type="http://schemas.openxmlformats.org/officeDocument/2006/relationships/hyperlink" Target="https://collegereadiness.collegeboard.org/pdf/test-specifications-redesigned-sat-1.pdf" TargetMode="External"/><Relationship Id="rId7" Type="http://schemas.openxmlformats.org/officeDocument/2006/relationships/hyperlink" Target="https://www.edweek.org/ew/section/multimedia/states-require-students-take-sat-or-act.html" TargetMode="External"/><Relationship Id="rId12" Type="http://schemas.openxmlformats.org/officeDocument/2006/relationships/hyperlink" Target="https://www.edweek.org/ew/articles/2018/10/31/sat-scores-rise-as-number-of-test-takers.html" TargetMode="External"/><Relationship Id="rId2" Type="http://schemas.openxmlformats.org/officeDocument/2006/relationships/hyperlink" Target="https://www.businessinsider.com/the-sat-is-changing-its-format-in-2016-and-will-be-easier-2015-6/?IR=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prepscholar.com/average-sat-scores-by-state-most-recent" TargetMode="External"/><Relationship Id="rId11" Type="http://schemas.openxmlformats.org/officeDocument/2006/relationships/hyperlink" Target="https://www.act.org/content/dam/act/secured/documents/cccr2018/National-CCCR-2018.pdf" TargetMode="External"/><Relationship Id="rId5" Type="http://schemas.openxmlformats.org/officeDocument/2006/relationships/hyperlink" Target="https://collegereadiness.collegeboard.org/about/scores/benchmarks" TargetMode="External"/><Relationship Id="rId10" Type="http://schemas.openxmlformats.org/officeDocument/2006/relationships/hyperlink" Target="https://www.edweek.org/ew/articles/2018/10/17/math-scores-slide-to-a-20-year-low.html" TargetMode="External"/><Relationship Id="rId4" Type="http://schemas.openxmlformats.org/officeDocument/2006/relationships/hyperlink" Target="https://www.act.org/content/dam/act/unsecured/documents/pdfs/R1670-college-readiness-benchmarks-2017-11.pdf" TargetMode="External"/><Relationship Id="rId9" Type="http://schemas.openxmlformats.org/officeDocument/2006/relationships/hyperlink" Target="https://www.washingtonpost.com/education/2018/10/23/sat-reclaims-title-most-widely-used-college-admission-test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38D5A-003D-4D28-BC18-58E0EDC31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800"/>
            <a:ext cx="8001000" cy="811162"/>
          </a:xfrm>
        </p:spPr>
        <p:txBody>
          <a:bodyPr anchor="t" anchorCtr="0">
            <a:normAutofit fontScale="90000"/>
          </a:bodyPr>
          <a:lstStyle/>
          <a:p>
            <a:r>
              <a:rPr lang="en-SG" dirty="0"/>
              <a:t>DSI 8 – Project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BF741-3858-462B-A9DC-A42FD34043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1496962"/>
            <a:ext cx="6400800" cy="4294239"/>
          </a:xfrm>
        </p:spPr>
        <p:txBody>
          <a:bodyPr>
            <a:normAutofit lnSpcReduction="10000"/>
          </a:bodyPr>
          <a:lstStyle/>
          <a:p>
            <a:r>
              <a:rPr lang="en-SG" dirty="0">
                <a:solidFill>
                  <a:schemeClr val="tx1"/>
                </a:solidFill>
              </a:rPr>
              <a:t>EDA and Data Wrangling for</a:t>
            </a:r>
          </a:p>
          <a:p>
            <a:r>
              <a:rPr lang="en-SG" dirty="0">
                <a:solidFill>
                  <a:schemeClr val="tx1"/>
                </a:solidFill>
              </a:rPr>
              <a:t>SAT and ACT scores, 2017 - 2018</a:t>
            </a:r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r>
              <a:rPr lang="en-SG" dirty="0"/>
              <a:t>By Group 3: </a:t>
            </a:r>
          </a:p>
          <a:p>
            <a:r>
              <a:rPr lang="en-SG" dirty="0"/>
              <a:t>Justin Tan, Chang Chu Hua, Alfred Tang</a:t>
            </a:r>
          </a:p>
          <a:p>
            <a:r>
              <a:rPr lang="en-SG" dirty="0"/>
              <a:t>DSI 8, General Assembly</a:t>
            </a:r>
          </a:p>
          <a:p>
            <a:r>
              <a:rPr lang="en-SG" dirty="0"/>
              <a:t>23 May 2019</a:t>
            </a:r>
          </a:p>
        </p:txBody>
      </p:sp>
    </p:spTree>
    <p:extLst>
      <p:ext uri="{BB962C8B-B14F-4D97-AF65-F5344CB8AC3E}">
        <p14:creationId xmlns:p14="http://schemas.microsoft.com/office/powerpoint/2010/main" val="474522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8F4B538-A0A1-4F20-B341-B22F31918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51" y="193705"/>
            <a:ext cx="6625088" cy="648344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DF5339C-1CC3-42D7-BB60-DBDF90F86086}"/>
              </a:ext>
            </a:extLst>
          </p:cNvPr>
          <p:cNvSpPr txBox="1"/>
          <p:nvPr/>
        </p:nvSpPr>
        <p:spPr>
          <a:xfrm>
            <a:off x="8215842" y="579344"/>
            <a:ext cx="28087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dirty="0">
                <a:solidFill>
                  <a:schemeClr val="bg1"/>
                </a:solidFill>
              </a:rPr>
              <a:t>Mathematics</a:t>
            </a:r>
          </a:p>
        </p:txBody>
      </p:sp>
    </p:spTree>
    <p:extLst>
      <p:ext uri="{BB962C8B-B14F-4D97-AF65-F5344CB8AC3E}">
        <p14:creationId xmlns:p14="http://schemas.microsoft.com/office/powerpoint/2010/main" val="4158277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DF5339C-1CC3-42D7-BB60-DBDF90F86086}"/>
              </a:ext>
            </a:extLst>
          </p:cNvPr>
          <p:cNvSpPr txBox="1"/>
          <p:nvPr/>
        </p:nvSpPr>
        <p:spPr>
          <a:xfrm>
            <a:off x="8215842" y="579344"/>
            <a:ext cx="3344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dirty="0">
                <a:solidFill>
                  <a:schemeClr val="bg1"/>
                </a:solidFill>
              </a:rPr>
              <a:t>ERW vs Reading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931EC7-748F-4A06-842B-6F7195995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75" y="210468"/>
            <a:ext cx="6743280" cy="635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393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DF5339C-1CC3-42D7-BB60-DBDF90F86086}"/>
              </a:ext>
            </a:extLst>
          </p:cNvPr>
          <p:cNvSpPr txBox="1"/>
          <p:nvPr/>
        </p:nvSpPr>
        <p:spPr>
          <a:xfrm>
            <a:off x="8215842" y="579344"/>
            <a:ext cx="365516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dirty="0">
                <a:solidFill>
                  <a:schemeClr val="bg1"/>
                </a:solidFill>
              </a:rPr>
              <a:t>Total Mean vs </a:t>
            </a:r>
          </a:p>
          <a:p>
            <a:r>
              <a:rPr lang="en-SG" sz="3200" dirty="0">
                <a:solidFill>
                  <a:schemeClr val="bg1"/>
                </a:solidFill>
              </a:rPr>
              <a:t>Composite Mean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6B6EA0-EE59-401A-9094-73658571F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49" y="212325"/>
            <a:ext cx="6688010" cy="64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01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DF5339C-1CC3-42D7-BB60-DBDF90F86086}"/>
              </a:ext>
            </a:extLst>
          </p:cNvPr>
          <p:cNvSpPr txBox="1"/>
          <p:nvPr/>
        </p:nvSpPr>
        <p:spPr>
          <a:xfrm>
            <a:off x="8215842" y="579344"/>
            <a:ext cx="277031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dirty="0">
                <a:solidFill>
                  <a:schemeClr val="bg1"/>
                </a:solidFill>
              </a:rPr>
              <a:t>ACT Math vs </a:t>
            </a:r>
          </a:p>
          <a:p>
            <a:r>
              <a:rPr lang="en-SG" sz="3200" dirty="0">
                <a:solidFill>
                  <a:schemeClr val="bg1"/>
                </a:solidFill>
              </a:rPr>
              <a:t>SAT Math</a:t>
            </a:r>
          </a:p>
          <a:p>
            <a:r>
              <a:rPr lang="en-SG" sz="3200" dirty="0">
                <a:solidFill>
                  <a:schemeClr val="bg1"/>
                </a:solidFill>
              </a:rPr>
              <a:t>2017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44E773-7E1D-4BFA-BA98-F3E3063FB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19" y="734427"/>
            <a:ext cx="7658017" cy="49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2055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DF5339C-1CC3-42D7-BB60-DBDF90F86086}"/>
              </a:ext>
            </a:extLst>
          </p:cNvPr>
          <p:cNvSpPr txBox="1"/>
          <p:nvPr/>
        </p:nvSpPr>
        <p:spPr>
          <a:xfrm>
            <a:off x="8215842" y="579344"/>
            <a:ext cx="34018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dirty="0">
                <a:solidFill>
                  <a:schemeClr val="bg1"/>
                </a:solidFill>
              </a:rPr>
              <a:t>ACT 2017 Comp</a:t>
            </a:r>
          </a:p>
          <a:p>
            <a:r>
              <a:rPr lang="en-SG" sz="3200" dirty="0">
                <a:solidFill>
                  <a:schemeClr val="bg1"/>
                </a:solidFill>
              </a:rPr>
              <a:t>Vs</a:t>
            </a:r>
          </a:p>
          <a:p>
            <a:r>
              <a:rPr lang="en-SG" sz="3200" dirty="0">
                <a:solidFill>
                  <a:schemeClr val="bg1"/>
                </a:solidFill>
              </a:rPr>
              <a:t>SAT 2017 Total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C865D6-9438-4512-A62A-D0CB041C4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72" y="728161"/>
            <a:ext cx="7531677" cy="492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934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DF5339C-1CC3-42D7-BB60-DBDF90F86086}"/>
              </a:ext>
            </a:extLst>
          </p:cNvPr>
          <p:cNvSpPr txBox="1"/>
          <p:nvPr/>
        </p:nvSpPr>
        <p:spPr>
          <a:xfrm>
            <a:off x="8215842" y="579344"/>
            <a:ext cx="29931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dirty="0">
                <a:solidFill>
                  <a:schemeClr val="bg1"/>
                </a:solidFill>
              </a:rPr>
              <a:t>SAT 2018 Total</a:t>
            </a:r>
          </a:p>
          <a:p>
            <a:r>
              <a:rPr lang="en-SG" sz="3200" dirty="0">
                <a:solidFill>
                  <a:schemeClr val="bg1"/>
                </a:solidFill>
              </a:rPr>
              <a:t>Vs</a:t>
            </a:r>
          </a:p>
          <a:p>
            <a:r>
              <a:rPr lang="en-SG" sz="3200" dirty="0">
                <a:solidFill>
                  <a:schemeClr val="bg1"/>
                </a:solidFill>
              </a:rPr>
              <a:t>SAT 2017 Total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C865D6-9438-4512-A62A-D0CB041C4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72" y="728161"/>
            <a:ext cx="7531677" cy="49243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A62D11-A15C-41BB-9424-AE0F84A8B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61" y="728161"/>
            <a:ext cx="7785957" cy="492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10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DF5339C-1CC3-42D7-BB60-DBDF90F86086}"/>
              </a:ext>
            </a:extLst>
          </p:cNvPr>
          <p:cNvSpPr txBox="1"/>
          <p:nvPr/>
        </p:nvSpPr>
        <p:spPr>
          <a:xfrm>
            <a:off x="8215842" y="579344"/>
            <a:ext cx="29931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dirty="0">
                <a:solidFill>
                  <a:schemeClr val="bg1"/>
                </a:solidFill>
              </a:rPr>
              <a:t>SAT 2018 Total</a:t>
            </a:r>
          </a:p>
          <a:p>
            <a:r>
              <a:rPr lang="en-SG" sz="3200" dirty="0">
                <a:solidFill>
                  <a:schemeClr val="bg1"/>
                </a:solidFill>
              </a:rPr>
              <a:t>Vs</a:t>
            </a:r>
          </a:p>
          <a:p>
            <a:r>
              <a:rPr lang="en-SG" sz="3200" dirty="0">
                <a:solidFill>
                  <a:schemeClr val="bg1"/>
                </a:solidFill>
              </a:rPr>
              <a:t>SAT 2017 Total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C865D6-9438-4512-A62A-D0CB041C4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72" y="728161"/>
            <a:ext cx="7531677" cy="49243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A62D11-A15C-41BB-9424-AE0F84A8B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61" y="728161"/>
            <a:ext cx="7785957" cy="492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255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DF5339C-1CC3-42D7-BB60-DBDF90F86086}"/>
              </a:ext>
            </a:extLst>
          </p:cNvPr>
          <p:cNvSpPr txBox="1"/>
          <p:nvPr/>
        </p:nvSpPr>
        <p:spPr>
          <a:xfrm>
            <a:off x="8215842" y="579344"/>
            <a:ext cx="34018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dirty="0">
                <a:solidFill>
                  <a:schemeClr val="bg1"/>
                </a:solidFill>
              </a:rPr>
              <a:t>ACT 2018 Comp</a:t>
            </a:r>
          </a:p>
          <a:p>
            <a:r>
              <a:rPr lang="en-SG" sz="3200" dirty="0">
                <a:solidFill>
                  <a:schemeClr val="bg1"/>
                </a:solidFill>
              </a:rPr>
              <a:t>Vs</a:t>
            </a:r>
          </a:p>
          <a:p>
            <a:r>
              <a:rPr lang="en-SG" sz="3200" dirty="0">
                <a:solidFill>
                  <a:schemeClr val="bg1"/>
                </a:solidFill>
              </a:rPr>
              <a:t>ACT 2017 Comp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8CDB0D-8423-4B59-AACA-22178DE99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60" y="579343"/>
            <a:ext cx="7649267" cy="51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5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110B-AEE5-4139-A833-596BF668C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721" y="69011"/>
            <a:ext cx="8534400" cy="1111848"/>
          </a:xfrm>
        </p:spPr>
        <p:txBody>
          <a:bodyPr>
            <a:normAutofit fontScale="90000"/>
          </a:bodyPr>
          <a:lstStyle/>
          <a:p>
            <a:r>
              <a:rPr lang="en-SG" dirty="0"/>
              <a:t>SAT &amp; ACT MATH 2017 vs Benchmarks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9CD162-1069-41CC-8A83-1043F8514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912" y="1112807"/>
            <a:ext cx="4894775" cy="46323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2FDD2E-6345-40B8-985F-F724A2B9F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312" y="1099048"/>
            <a:ext cx="4894776" cy="465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346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110B-AEE5-4139-A833-596BF668C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721" y="69011"/>
            <a:ext cx="8534400" cy="1111848"/>
          </a:xfrm>
        </p:spPr>
        <p:txBody>
          <a:bodyPr>
            <a:normAutofit fontScale="90000"/>
          </a:bodyPr>
          <a:lstStyle/>
          <a:p>
            <a:r>
              <a:rPr lang="en-SG" dirty="0"/>
              <a:t>SAT TOTAL 2017 – 2018 vs Benchmarks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1737AC-B9A2-4C5D-9078-823CD6116F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9" r="1609"/>
          <a:stretch/>
        </p:blipFill>
        <p:spPr>
          <a:xfrm>
            <a:off x="690112" y="1334219"/>
            <a:ext cx="5141750" cy="45624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B7BB19-C387-4F74-BEC1-60B00A08C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140" y="1334219"/>
            <a:ext cx="5245621" cy="456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14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FD299-83D9-4ECA-A708-8E6CB5BB6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248887"/>
            <a:ext cx="8534400" cy="1507067"/>
          </a:xfrm>
        </p:spPr>
        <p:txBody>
          <a:bodyPr>
            <a:normAutofit/>
          </a:bodyPr>
          <a:lstStyle/>
          <a:p>
            <a:r>
              <a:rPr lang="en-SG" sz="44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E237B-DFBE-4611-886D-6F3A89B68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755954"/>
            <a:ext cx="8534400" cy="3615267"/>
          </a:xfrm>
        </p:spPr>
        <p:txBody>
          <a:bodyPr anchor="t" anchorCtr="0">
            <a:normAutofit fontScale="92500" lnSpcReduction="20000"/>
          </a:bodyPr>
          <a:lstStyle/>
          <a:p>
            <a:r>
              <a:rPr lang="en-SG" sz="3200" dirty="0"/>
              <a:t>SAT format changed in 2016</a:t>
            </a:r>
          </a:p>
          <a:p>
            <a:endParaRPr lang="en-SG" sz="3200" dirty="0"/>
          </a:p>
          <a:p>
            <a:r>
              <a:rPr lang="en-SG" sz="3200" dirty="0"/>
              <a:t>Now there are 2 years of data to compare, post-change</a:t>
            </a:r>
          </a:p>
          <a:p>
            <a:endParaRPr lang="en-SG" sz="3200" dirty="0"/>
          </a:p>
          <a:p>
            <a:r>
              <a:rPr lang="en-SG" sz="3200" dirty="0"/>
              <a:t>Task: Analyse data and present findings to College Board staff</a:t>
            </a:r>
          </a:p>
        </p:txBody>
      </p:sp>
    </p:spTree>
    <p:extLst>
      <p:ext uri="{BB962C8B-B14F-4D97-AF65-F5344CB8AC3E}">
        <p14:creationId xmlns:p14="http://schemas.microsoft.com/office/powerpoint/2010/main" val="2422332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110B-AEE5-4139-A833-596BF668C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721" y="69011"/>
            <a:ext cx="8534400" cy="1111848"/>
          </a:xfrm>
        </p:spPr>
        <p:txBody>
          <a:bodyPr>
            <a:normAutofit fontScale="90000"/>
          </a:bodyPr>
          <a:lstStyle/>
          <a:p>
            <a:r>
              <a:rPr lang="en-SG" dirty="0"/>
              <a:t>SAT TOTAL 2017 &amp; 2018 vs </a:t>
            </a:r>
            <a:r>
              <a:rPr lang="en-SG" dirty="0" err="1"/>
              <a:t>PArticipation</a:t>
            </a:r>
            <a:endParaRPr lang="en-SG" dirty="0"/>
          </a:p>
        </p:txBody>
      </p:sp>
      <p:pic>
        <p:nvPicPr>
          <p:cNvPr id="2050" name="Picture 2" descr="https://lh6.googleusercontent.com/PP9OWrRmzktz6H7oBFT_XLYCwyPoIFPMKbXlJRnH_wYtqo2GekJD9F9EhgWZzIIBakX_Ny7e5iooTzWBzgp4o7qBPAWFxvmV8zpWCfrQZPDtxorKNx1YUxYPn1rn3HIgvkum4DQ5">
            <a:extLst>
              <a:ext uri="{FF2B5EF4-FFF2-40B4-BE49-F238E27FC236}">
                <a16:creationId xmlns:a16="http://schemas.microsoft.com/office/drawing/2014/main" id="{21137F6D-8348-44BE-8759-2DF128488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71" y="1211923"/>
            <a:ext cx="5734050" cy="484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886B45-20BE-4287-AA69-C3E14E2C3D68}"/>
              </a:ext>
            </a:extLst>
          </p:cNvPr>
          <p:cNvSpPr txBox="1"/>
          <p:nvPr/>
        </p:nvSpPr>
        <p:spPr>
          <a:xfrm>
            <a:off x="6964392" y="1305464"/>
            <a:ext cx="39106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bg1"/>
                </a:solidFill>
              </a:rPr>
              <a:t>Correlation is flattening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bg1"/>
                </a:solidFill>
              </a:rPr>
              <a:t>This suggests the change in SAT test structure is normalising results</a:t>
            </a:r>
          </a:p>
        </p:txBody>
      </p:sp>
    </p:spTree>
    <p:extLst>
      <p:ext uri="{BB962C8B-B14F-4D97-AF65-F5344CB8AC3E}">
        <p14:creationId xmlns:p14="http://schemas.microsoft.com/office/powerpoint/2010/main" val="2554410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110B-AEE5-4139-A833-596BF668C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721" y="69011"/>
            <a:ext cx="8534400" cy="1111848"/>
          </a:xfrm>
        </p:spPr>
        <p:txBody>
          <a:bodyPr>
            <a:normAutofit fontScale="90000"/>
          </a:bodyPr>
          <a:lstStyle/>
          <a:p>
            <a:r>
              <a:rPr lang="en-SG" dirty="0"/>
              <a:t>ACT TOTAL 2017 – 2018 vs Benchmarks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1737AC-B9A2-4C5D-9078-823CD6116F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9" r="1609"/>
          <a:stretch/>
        </p:blipFill>
        <p:spPr>
          <a:xfrm>
            <a:off x="690112" y="1334219"/>
            <a:ext cx="5141750" cy="45624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6E5F02-D935-4886-A104-98ECE83EE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55" y="1334220"/>
            <a:ext cx="5274127" cy="45624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7BAF36-52C5-4F7E-9727-A8A9237AE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754" y="1334220"/>
            <a:ext cx="5093378" cy="456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42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110B-AEE5-4139-A833-596BF668C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721" y="69011"/>
            <a:ext cx="8534400" cy="1111848"/>
          </a:xfrm>
        </p:spPr>
        <p:txBody>
          <a:bodyPr>
            <a:normAutofit fontScale="90000"/>
          </a:bodyPr>
          <a:lstStyle/>
          <a:p>
            <a:r>
              <a:rPr lang="en-SG" dirty="0"/>
              <a:t>SAT TOTAL 2017 &amp; 2018 vs Participation</a:t>
            </a:r>
          </a:p>
        </p:txBody>
      </p:sp>
      <p:pic>
        <p:nvPicPr>
          <p:cNvPr id="3074" name="Picture 2" descr="https://lh4.googleusercontent.com/byy_1KYBczB2xoyw9uzAvgF1TjNpMSFpOoMXCMVJBnAAu2HKyhucXSRd8tkFiDscM8_1SC370-mq__ZPzIqV66T7bkHOmvj-JTPrjP9yyFSSKuFzjIzz1dD1traesqPVKICfvfED">
            <a:extLst>
              <a:ext uri="{FF2B5EF4-FFF2-40B4-BE49-F238E27FC236}">
                <a16:creationId xmlns:a16="http://schemas.microsoft.com/office/drawing/2014/main" id="{1CB4055E-908A-41F4-BC30-B8B4009D5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656" y="1123349"/>
            <a:ext cx="7016688" cy="544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589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110B-AEE5-4139-A833-596BF668C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721" y="69011"/>
            <a:ext cx="8534400" cy="1111848"/>
          </a:xfrm>
        </p:spPr>
        <p:txBody>
          <a:bodyPr>
            <a:normAutofit/>
          </a:bodyPr>
          <a:lstStyle/>
          <a:p>
            <a:r>
              <a:rPr lang="en-SG" dirty="0"/>
              <a:t>SAT Participation vs top US </a:t>
            </a:r>
            <a:r>
              <a:rPr lang="en-SG" dirty="0" err="1"/>
              <a:t>Unis</a:t>
            </a:r>
            <a:endParaRPr lang="en-SG" dirty="0"/>
          </a:p>
        </p:txBody>
      </p:sp>
      <p:pic>
        <p:nvPicPr>
          <p:cNvPr id="2050" name="Picture 2" descr="https://lh6.googleusercontent.com/NbJ54hTFXHxuNT813QyfhA936t3Wsb6y_-f53iopnYaklEdtOXuGtwywDRhRR5b0XuukJoDZs69w1CHzf6KB1t1KPd-klJU0UKqDfdW-vfnpDls4jiCNhMU_vV08bpjmo6_c0v98">
            <a:extLst>
              <a:ext uri="{FF2B5EF4-FFF2-40B4-BE49-F238E27FC236}">
                <a16:creationId xmlns:a16="http://schemas.microsoft.com/office/drawing/2014/main" id="{F6EEF9F2-5EED-4B4B-A564-21606FAB7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165" y="1437737"/>
            <a:ext cx="7433518" cy="4951562"/>
          </a:xfrm>
          <a:prstGeom prst="rect">
            <a:avLst/>
          </a:prstGeom>
          <a:ln w="127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lh4.googleusercontent.com/byy_1KYBczB2xoyw9uzAvgF1TjNpMSFpOoMXCMVJBnAAu2HKyhucXSRd8tkFiDscM8_1SC370-mq__ZPzIqV66T7bkHOmvj-JTPrjP9yyFSSKuFzjIzz1dD1traesqPVKICfvfED">
            <a:extLst>
              <a:ext uri="{FF2B5EF4-FFF2-40B4-BE49-F238E27FC236}">
                <a16:creationId xmlns:a16="http://schemas.microsoft.com/office/drawing/2014/main" id="{921A61C2-5DD5-4E1F-AB09-D48728C51E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" t="5036" r="49917" b="48159"/>
          <a:stretch/>
        </p:blipFill>
        <p:spPr bwMode="auto">
          <a:xfrm>
            <a:off x="695864" y="1281586"/>
            <a:ext cx="3467819" cy="254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lh4.googleusercontent.com/byy_1KYBczB2xoyw9uzAvgF1TjNpMSFpOoMXCMVJBnAAu2HKyhucXSRd8tkFiDscM8_1SC370-mq__ZPzIqV66T7bkHOmvj-JTPrjP9yyFSSKuFzjIzz1dD1traesqPVKICfvfED">
            <a:extLst>
              <a:ext uri="{FF2B5EF4-FFF2-40B4-BE49-F238E27FC236}">
                <a16:creationId xmlns:a16="http://schemas.microsoft.com/office/drawing/2014/main" id="{0E2DBA71-1D22-47C2-9B84-4E7F5B2365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9" t="5036" r="659" b="48159"/>
          <a:stretch/>
        </p:blipFill>
        <p:spPr bwMode="auto">
          <a:xfrm>
            <a:off x="695864" y="4000742"/>
            <a:ext cx="3467820" cy="254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7A0E5D-390B-463E-AEDA-55EEF8D135D0}"/>
              </a:ext>
            </a:extLst>
          </p:cNvPr>
          <p:cNvSpPr/>
          <p:nvPr/>
        </p:nvSpPr>
        <p:spPr>
          <a:xfrm>
            <a:off x="4350166" y="6459992"/>
            <a:ext cx="70309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https://fascinatingmaps.com/top-500-universities-by-us-state/</a:t>
            </a:r>
            <a:endParaRPr lang="en-SG" sz="1200" dirty="0"/>
          </a:p>
        </p:txBody>
      </p:sp>
    </p:spTree>
    <p:extLst>
      <p:ext uri="{BB962C8B-B14F-4D97-AF65-F5344CB8AC3E}">
        <p14:creationId xmlns:p14="http://schemas.microsoft.com/office/powerpoint/2010/main" val="3243462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110B-AEE5-4139-A833-596BF668C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721" y="69011"/>
            <a:ext cx="8534400" cy="1111848"/>
          </a:xfrm>
        </p:spPr>
        <p:txBody>
          <a:bodyPr>
            <a:normAutofit fontScale="90000"/>
          </a:bodyPr>
          <a:lstStyle/>
          <a:p>
            <a:r>
              <a:rPr lang="en-SG" dirty="0"/>
              <a:t>ACT TOTAL 2017 – 2018 vs Benchmarks</a:t>
            </a:r>
          </a:p>
        </p:txBody>
      </p:sp>
      <p:pic>
        <p:nvPicPr>
          <p:cNvPr id="5122" name="Picture 2" descr="https://lh5.googleusercontent.com/b0dPxOk_aTrKJ7MTbsSkb_kds7LF3-tQWk4rhdN80_2sA1R9A1GnxRddIoCvRdpf6xIDJqueK6DK1_QK3rTwsk6lgxmWpYsqgOIjpCqw2bCUl97QrAMjSWTKZHRFJmGVRVZNb8F-">
            <a:extLst>
              <a:ext uri="{FF2B5EF4-FFF2-40B4-BE49-F238E27FC236}">
                <a16:creationId xmlns:a16="http://schemas.microsoft.com/office/drawing/2014/main" id="{CCDAF9B4-5718-4031-A317-C1CA5722FB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88"/>
          <a:stretch/>
        </p:blipFill>
        <p:spPr bwMode="auto">
          <a:xfrm>
            <a:off x="2546796" y="1288213"/>
            <a:ext cx="6188932" cy="231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4.googleusercontent.com/eLAYW0YZebWW8vC8xCB711_HbAL7wrLIvQpdEZEYVRQo9m-ZyAWKn5v7Pnn2bCR9gYcZnmPpr7X5Pc6A7_3dpYTtJ-KIfhbyVWdeRQ0cyZOSz8LHaqd_ngZkXDEyB94sYX0U6SUN">
            <a:extLst>
              <a:ext uri="{FF2B5EF4-FFF2-40B4-BE49-F238E27FC236}">
                <a16:creationId xmlns:a16="http://schemas.microsoft.com/office/drawing/2014/main" id="{C3F6DAE8-FAD0-4C85-A613-451719080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796" y="3707445"/>
            <a:ext cx="6185558" cy="231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415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110B-AEE5-4139-A833-596BF668C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721" y="69011"/>
            <a:ext cx="8534400" cy="1111848"/>
          </a:xfrm>
        </p:spPr>
        <p:txBody>
          <a:bodyPr>
            <a:normAutofit fontScale="90000"/>
          </a:bodyPr>
          <a:lstStyle/>
          <a:p>
            <a:r>
              <a:rPr lang="en-SG" dirty="0"/>
              <a:t>SAT TOTAL 2017 &amp; 2018 vs Participation</a:t>
            </a:r>
          </a:p>
        </p:txBody>
      </p:sp>
      <p:pic>
        <p:nvPicPr>
          <p:cNvPr id="2050" name="Picture 2" descr="https://lh6.googleusercontent.com/NbJ54hTFXHxuNT813QyfhA936t3Wsb6y_-f53iopnYaklEdtOXuGtwywDRhRR5b0XuukJoDZs69w1CHzf6KB1t1KPd-klJU0UKqDfdW-vfnpDls4jiCNhMU_vV08bpjmo6_c0v98">
            <a:extLst>
              <a:ext uri="{FF2B5EF4-FFF2-40B4-BE49-F238E27FC236}">
                <a16:creationId xmlns:a16="http://schemas.microsoft.com/office/drawing/2014/main" id="{F6EEF9F2-5EED-4B4B-A564-21606FAB7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165" y="1437737"/>
            <a:ext cx="7433518" cy="4951562"/>
          </a:xfrm>
          <a:prstGeom prst="rect">
            <a:avLst/>
          </a:prstGeom>
          <a:ln w="127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lh5.googleusercontent.com/b0dPxOk_aTrKJ7MTbsSkb_kds7LF3-tQWk4rhdN80_2sA1R9A1GnxRddIoCvRdpf6xIDJqueK6DK1_QK3rTwsk6lgxmWpYsqgOIjpCqw2bCUl97QrAMjSWTKZHRFJmGVRVZNb8F-">
            <a:extLst>
              <a:ext uri="{FF2B5EF4-FFF2-40B4-BE49-F238E27FC236}">
                <a16:creationId xmlns:a16="http://schemas.microsoft.com/office/drawing/2014/main" id="{88132EA2-9AB4-4BF8-BC5B-8E6152275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88" r="50179"/>
          <a:stretch/>
        </p:blipFill>
        <p:spPr bwMode="auto">
          <a:xfrm>
            <a:off x="623390" y="1329984"/>
            <a:ext cx="3494285" cy="261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lh5.googleusercontent.com/b0dPxOk_aTrKJ7MTbsSkb_kds7LF3-tQWk4rhdN80_2sA1R9A1GnxRddIoCvRdpf6xIDJqueK6DK1_QK3rTwsk6lgxmWpYsqgOIjpCqw2bCUl97QrAMjSWTKZHRFJmGVRVZNb8F-">
            <a:extLst>
              <a:ext uri="{FF2B5EF4-FFF2-40B4-BE49-F238E27FC236}">
                <a16:creationId xmlns:a16="http://schemas.microsoft.com/office/drawing/2014/main" id="{D6050554-4582-47D4-9132-4B83E5481C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8" t="9688"/>
          <a:stretch/>
        </p:blipFill>
        <p:spPr bwMode="auto">
          <a:xfrm>
            <a:off x="623390" y="4075392"/>
            <a:ext cx="3507949" cy="259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1704DFB-C341-4C00-8B73-C780F3B7EBB1}"/>
              </a:ext>
            </a:extLst>
          </p:cNvPr>
          <p:cNvSpPr/>
          <p:nvPr/>
        </p:nvSpPr>
        <p:spPr>
          <a:xfrm>
            <a:off x="4350166" y="6459992"/>
            <a:ext cx="70309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https://fascinatingmaps.com/top-500-universities-by-us-state/</a:t>
            </a:r>
            <a:endParaRPr lang="en-SG" sz="1200" dirty="0"/>
          </a:p>
        </p:txBody>
      </p:sp>
    </p:spTree>
    <p:extLst>
      <p:ext uri="{BB962C8B-B14F-4D97-AF65-F5344CB8AC3E}">
        <p14:creationId xmlns:p14="http://schemas.microsoft.com/office/powerpoint/2010/main" val="3088789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B1DB0-3EA9-41E7-9697-ECC75EF23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191377"/>
            <a:ext cx="8534400" cy="1507067"/>
          </a:xfrm>
        </p:spPr>
        <p:txBody>
          <a:bodyPr/>
          <a:lstStyle/>
          <a:p>
            <a:r>
              <a:rPr lang="en-GB" b="1" dirty="0"/>
              <a:t>Scores vs Test Participation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63BCA-CCBB-4BD4-ACA1-820F6662B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444925"/>
            <a:ext cx="8534400" cy="3615267"/>
          </a:xfrm>
        </p:spPr>
        <p:txBody>
          <a:bodyPr>
            <a:normAutofit/>
          </a:bodyPr>
          <a:lstStyle/>
          <a:p>
            <a:r>
              <a:rPr lang="en-GB" b="1" dirty="0"/>
              <a:t>Benchmarks</a:t>
            </a:r>
            <a:endParaRPr lang="en-GB" dirty="0"/>
          </a:p>
          <a:p>
            <a:pPr lvl="1"/>
            <a:r>
              <a:rPr lang="en-GB" dirty="0"/>
              <a:t>Many states do not meet the </a:t>
            </a:r>
            <a:r>
              <a:rPr lang="en-GB" u="sng" dirty="0">
                <a:hlinkClick r:id="rId2"/>
              </a:rPr>
              <a:t>ACT benchmarks</a:t>
            </a:r>
            <a:r>
              <a:rPr lang="en-GB" dirty="0"/>
              <a:t> or </a:t>
            </a:r>
            <a:r>
              <a:rPr lang="en-GB" u="sng" dirty="0">
                <a:hlinkClick r:id="rId3"/>
              </a:rPr>
              <a:t>SAT Benchmarks</a:t>
            </a:r>
            <a:r>
              <a:rPr lang="en-GB" dirty="0"/>
              <a:t> for each test.</a:t>
            </a:r>
          </a:p>
          <a:p>
            <a:pPr lvl="1"/>
            <a:r>
              <a:rPr lang="en-GB" dirty="0"/>
              <a:t>Most state mean SAT Total scores are at or above the national mean.</a:t>
            </a:r>
          </a:p>
          <a:p>
            <a:pPr lvl="1"/>
            <a:r>
              <a:rPr lang="en-GB" dirty="0"/>
              <a:t>Approximately half of all ACT state mean composite scores are at or above the national benchmark.</a:t>
            </a:r>
          </a:p>
          <a:p>
            <a:pPr lvl="1"/>
            <a:r>
              <a:rPr lang="en-GB" dirty="0"/>
              <a:t>As participation levels increase, mean Total and Composite scores decrease.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1922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B1DB0-3EA9-41E7-9697-ECC75EF23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191377"/>
            <a:ext cx="8534400" cy="1507067"/>
          </a:xfrm>
        </p:spPr>
        <p:txBody>
          <a:bodyPr/>
          <a:lstStyle/>
          <a:p>
            <a:r>
              <a:rPr lang="en-GB" b="1" dirty="0"/>
              <a:t>Scores vs Test Participation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63BCA-CCBB-4BD4-ACA1-820F6662B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444925"/>
            <a:ext cx="8534400" cy="3615267"/>
          </a:xfrm>
        </p:spPr>
        <p:txBody>
          <a:bodyPr>
            <a:normAutofit/>
          </a:bodyPr>
          <a:lstStyle/>
          <a:p>
            <a:r>
              <a:rPr lang="en-GB" b="1" dirty="0"/>
              <a:t>Participation</a:t>
            </a:r>
            <a:endParaRPr lang="en-GB" dirty="0"/>
          </a:p>
          <a:p>
            <a:pPr lvl="1"/>
            <a:r>
              <a:rPr lang="en-GB" dirty="0"/>
              <a:t>Numerous states have full participation in the ACTs and SATs.</a:t>
            </a:r>
          </a:p>
          <a:p>
            <a:pPr lvl="1"/>
            <a:r>
              <a:rPr lang="en-GB" dirty="0"/>
              <a:t>More "normal" results are included where all students participate in the tests, thus lowering the state averages</a:t>
            </a:r>
          </a:p>
          <a:p>
            <a:pPr lvl="1"/>
            <a:r>
              <a:rPr lang="en-GB" dirty="0"/>
              <a:t>Most states with high mean scores have low participation rates.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1268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D9BF5-53DF-4BD1-BAB6-F60012C80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300487"/>
            <a:ext cx="9379939" cy="1507067"/>
          </a:xfrm>
        </p:spPr>
        <p:txBody>
          <a:bodyPr/>
          <a:lstStyle/>
          <a:p>
            <a:r>
              <a:rPr lang="en-SG" b="1" dirty="0"/>
              <a:t>Relationship: SAT &amp; ACT Participation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EC2F0-0A2C-48C9-993D-900129B67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1" y="1896199"/>
            <a:ext cx="8534400" cy="3615267"/>
          </a:xfrm>
        </p:spPr>
        <p:txBody>
          <a:bodyPr>
            <a:normAutofit/>
          </a:bodyPr>
          <a:lstStyle/>
          <a:p>
            <a:r>
              <a:rPr lang="en-GB" dirty="0"/>
              <a:t>It could be a justifiable comparison because:</a:t>
            </a:r>
          </a:p>
          <a:p>
            <a:pPr lvl="1"/>
            <a:r>
              <a:rPr lang="en-GB" dirty="0"/>
              <a:t>Same kind of metric </a:t>
            </a:r>
          </a:p>
          <a:p>
            <a:pPr lvl="2"/>
            <a:r>
              <a:rPr lang="en-GB" dirty="0"/>
              <a:t>Participation for test used in college admissions</a:t>
            </a:r>
          </a:p>
          <a:p>
            <a:pPr marL="914400" lvl="2" indent="0">
              <a:buNone/>
            </a:pPr>
            <a:endParaRPr lang="en-GB" dirty="0"/>
          </a:p>
          <a:p>
            <a:pPr lvl="1"/>
            <a:r>
              <a:rPr lang="en-GB" dirty="0"/>
              <a:t>Exactly the same scale (0.00 to 1.00)</a:t>
            </a:r>
          </a:p>
          <a:p>
            <a:pPr lvl="2"/>
            <a:r>
              <a:rPr lang="en-GB" dirty="0"/>
              <a:t>It is possible to establish a reasonably accurate correlation value.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6496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EC2F0-0A2C-48C9-993D-900129B67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035834"/>
            <a:ext cx="8534400" cy="4169434"/>
          </a:xfrm>
        </p:spPr>
        <p:txBody>
          <a:bodyPr>
            <a:normAutofit/>
          </a:bodyPr>
          <a:lstStyle/>
          <a:p>
            <a:r>
              <a:rPr lang="en-GB" dirty="0"/>
              <a:t>However, without additional data, further issues can crop up.</a:t>
            </a:r>
          </a:p>
          <a:p>
            <a:endParaRPr lang="en-GB" dirty="0"/>
          </a:p>
          <a:p>
            <a:r>
              <a:rPr lang="en-GB" dirty="0"/>
              <a:t>Issues:</a:t>
            </a:r>
          </a:p>
          <a:p>
            <a:pPr lvl="1"/>
            <a:r>
              <a:rPr lang="en-GB" dirty="0"/>
              <a:t>They are not entirely independent variables.</a:t>
            </a:r>
          </a:p>
          <a:p>
            <a:pPr lvl="2"/>
            <a:r>
              <a:rPr lang="en-GB" dirty="0"/>
              <a:t>Test participation rules and incentives vary across the states</a:t>
            </a:r>
          </a:p>
          <a:p>
            <a:pPr lvl="2"/>
            <a:r>
              <a:rPr lang="en-GB" dirty="0"/>
              <a:t>Geography influences test participation</a:t>
            </a:r>
          </a:p>
          <a:p>
            <a:pPr marL="914400" lvl="2" indent="0">
              <a:buNone/>
            </a:pPr>
            <a:endParaRPr lang="en-GB" dirty="0"/>
          </a:p>
          <a:p>
            <a:pPr lvl="1"/>
            <a:r>
              <a:rPr lang="en-GB" dirty="0"/>
              <a:t>Each is a major exam that can be used for college admission</a:t>
            </a:r>
          </a:p>
          <a:p>
            <a:pPr lvl="2"/>
            <a:r>
              <a:rPr lang="en-GB" dirty="0"/>
              <a:t>Taking one test likely means not taking the other</a:t>
            </a:r>
          </a:p>
          <a:p>
            <a:pPr lvl="2"/>
            <a:r>
              <a:rPr lang="en-GB" dirty="0"/>
              <a:t>SATs are more recognised for university admissions worldwide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A918C80-FBC7-47D7-B51B-5B11FA14463E}"/>
              </a:ext>
            </a:extLst>
          </p:cNvPr>
          <p:cNvSpPr txBox="1">
            <a:spLocks/>
          </p:cNvSpPr>
          <p:nvPr/>
        </p:nvSpPr>
        <p:spPr>
          <a:xfrm>
            <a:off x="684211" y="300487"/>
            <a:ext cx="9379939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SG" b="1"/>
              <a:t>Relationship: SAT &amp; ACT Participation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3770797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FD299-83D9-4ECA-A708-8E6CB5BB6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248887"/>
            <a:ext cx="8534400" cy="1507067"/>
          </a:xfrm>
        </p:spPr>
        <p:txBody>
          <a:bodyPr>
            <a:normAutofit/>
          </a:bodyPr>
          <a:lstStyle/>
          <a:p>
            <a:r>
              <a:rPr lang="en-SG" sz="4400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E237B-DFBE-4611-886D-6F3A89B68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755954"/>
            <a:ext cx="8534400" cy="3615267"/>
          </a:xfrm>
        </p:spPr>
        <p:txBody>
          <a:bodyPr anchor="t" anchorCtr="0">
            <a:normAutofit/>
          </a:bodyPr>
          <a:lstStyle/>
          <a:p>
            <a:r>
              <a:rPr lang="en-SG" sz="3200" dirty="0"/>
              <a:t>In which states are participation rates increasing after re-design of SAT?</a:t>
            </a:r>
          </a:p>
          <a:p>
            <a:endParaRPr lang="en-SG" sz="3200" dirty="0"/>
          </a:p>
          <a:p>
            <a:r>
              <a:rPr lang="en-SG" sz="3200" dirty="0"/>
              <a:t>Are more students achieving the benchmark scores after the re-design?</a:t>
            </a:r>
          </a:p>
        </p:txBody>
      </p:sp>
    </p:spTree>
    <p:extLst>
      <p:ext uri="{BB962C8B-B14F-4D97-AF65-F5344CB8AC3E}">
        <p14:creationId xmlns:p14="http://schemas.microsoft.com/office/powerpoint/2010/main" val="3343838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EC2F0-0A2C-48C9-993D-900129B67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1" y="1621366"/>
            <a:ext cx="8534400" cy="3615267"/>
          </a:xfrm>
        </p:spPr>
        <p:txBody>
          <a:bodyPr>
            <a:normAutofit/>
          </a:bodyPr>
          <a:lstStyle/>
          <a:p>
            <a:r>
              <a:rPr lang="en-GB" dirty="0"/>
              <a:t>Issues (Cont’d):</a:t>
            </a:r>
          </a:p>
          <a:p>
            <a:pPr lvl="1"/>
            <a:r>
              <a:rPr lang="en-GB" dirty="0"/>
              <a:t>Populations of each state are not reflected alongside participation data.</a:t>
            </a:r>
          </a:p>
          <a:p>
            <a:pPr lvl="2"/>
            <a:r>
              <a:rPr lang="en-GB" dirty="0"/>
              <a:t>Some states, such as Florida, have high populations (147,058 students). </a:t>
            </a:r>
          </a:p>
          <a:p>
            <a:pPr lvl="2"/>
            <a:r>
              <a:rPr lang="en-GB" dirty="0"/>
              <a:t>High population more likely to drastically lower mean scores than for a less populous state </a:t>
            </a:r>
          </a:p>
          <a:p>
            <a:pPr lvl="3"/>
            <a:r>
              <a:rPr lang="en-GB" dirty="0"/>
              <a:t>147,058 students in Florida vs. 14,834 students in Rhode Island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SAT and ACT participation have a strong negative correlation with each other (approx. -0.8)</a:t>
            </a:r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B9DBC5-8ECD-486A-ABA7-75C8ADC521CE}"/>
              </a:ext>
            </a:extLst>
          </p:cNvPr>
          <p:cNvSpPr txBox="1">
            <a:spLocks/>
          </p:cNvSpPr>
          <p:nvPr/>
        </p:nvSpPr>
        <p:spPr>
          <a:xfrm>
            <a:off x="684211" y="300487"/>
            <a:ext cx="9379939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SG" b="1"/>
              <a:t>Relationship: SAT &amp; ACT Participation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180506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D9BF5-53DF-4BD1-BAB6-F60012C80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586037"/>
            <a:ext cx="9425947" cy="973667"/>
          </a:xfrm>
        </p:spPr>
        <p:txBody>
          <a:bodyPr/>
          <a:lstStyle/>
          <a:p>
            <a:r>
              <a:rPr lang="en-SG" b="1" dirty="0"/>
              <a:t>Relationship: SAT &amp; ACT Participation</a:t>
            </a:r>
          </a:p>
        </p:txBody>
      </p:sp>
      <p:pic>
        <p:nvPicPr>
          <p:cNvPr id="8202" name="Picture 10" descr="https://lh6.googleusercontent.com/gLWGAvaOPR59q_-lzOnWyZDUIfLbVlWgdS6ZdrYn9g9iVQh6BsTY_0q_3y3cvB6whzH13_KMXMsREeQqzu-am0kedurHeBnU1sshVpATDQw8m9BA16AhtNpohYe64U3YJvDecOCkxWA">
            <a:extLst>
              <a:ext uri="{FF2B5EF4-FFF2-40B4-BE49-F238E27FC236}">
                <a16:creationId xmlns:a16="http://schemas.microsoft.com/office/drawing/2014/main" id="{2C674C4B-2794-4180-AB91-B327F0ACB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940" y="1516891"/>
            <a:ext cx="8164121" cy="4303064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1F6B555-80E3-4950-ABEA-21015091DB24}"/>
              </a:ext>
            </a:extLst>
          </p:cNvPr>
          <p:cNvSpPr/>
          <p:nvPr/>
        </p:nvSpPr>
        <p:spPr>
          <a:xfrm>
            <a:off x="1012091" y="6013437"/>
            <a:ext cx="101678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FFFFFF"/>
                </a:solidFill>
                <a:latin typeface="Century Gothic" panose="020B0502020202020204" pitchFamily="34" charset="0"/>
              </a:rPr>
              <a:t>Participation rates have no relation to absolute number of students taking/not taking test.</a:t>
            </a:r>
            <a:endParaRPr lang="en-GB" dirty="0"/>
          </a:p>
          <a:p>
            <a:br>
              <a:rPr lang="en-GB" dirty="0"/>
            </a:b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779973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D9BF5-53DF-4BD1-BAB6-F60012C80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586037"/>
            <a:ext cx="9425947" cy="973667"/>
          </a:xfrm>
        </p:spPr>
        <p:txBody>
          <a:bodyPr/>
          <a:lstStyle/>
          <a:p>
            <a:r>
              <a:rPr lang="en-SG" b="1" dirty="0"/>
              <a:t>Relationship: SAT &amp; ACT Participation</a:t>
            </a:r>
          </a:p>
        </p:txBody>
      </p:sp>
      <p:pic>
        <p:nvPicPr>
          <p:cNvPr id="8198" name="Picture 6" descr="https://lh6.googleusercontent.com/GrHNl8chW04OA4JYd5XgstmEAzrYF3wcaYbcz97MdsNElyHNWkyOrbkabUzn_YWt9GRiGFjTIkRkKvgPSIigXY_vR2Uwc7d41Vp-ZBFvYWJ3WiuenvR1Mh7vxn_hDY1azmiAfPNI">
            <a:extLst>
              <a:ext uri="{FF2B5EF4-FFF2-40B4-BE49-F238E27FC236}">
                <a16:creationId xmlns:a16="http://schemas.microsoft.com/office/drawing/2014/main" id="{F3B1B138-70FB-4049-BA11-E7DE8EC91D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16"/>
          <a:stretch/>
        </p:blipFill>
        <p:spPr bwMode="auto">
          <a:xfrm>
            <a:off x="833738" y="1853801"/>
            <a:ext cx="4554653" cy="382732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5" name="Picture 2" descr="https://lh5.googleusercontent.com/VilotEDJV_GTeB9CHVQK1VMohA8KI342wtdu5UevG9SMeYwn4r3yI3HxNA2A_Z6xgHtecUWE4NuC-bV_7b7wlgZa33klATase2QMpMPSBTzJJmlaFLuvg5--4Vp37NP_gogdMH7e">
            <a:extLst>
              <a:ext uri="{FF2B5EF4-FFF2-40B4-BE49-F238E27FC236}">
                <a16:creationId xmlns:a16="http://schemas.microsoft.com/office/drawing/2014/main" id="{D022E3BE-BA03-4EAE-A93C-14D9AE1AA3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49"/>
          <a:stretch/>
        </p:blipFill>
        <p:spPr bwMode="auto">
          <a:xfrm>
            <a:off x="6015485" y="1853801"/>
            <a:ext cx="5342777" cy="382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63B3486-FB3C-4EFC-B1AB-F675329829F9}"/>
              </a:ext>
            </a:extLst>
          </p:cNvPr>
          <p:cNvSpPr/>
          <p:nvPr/>
        </p:nvSpPr>
        <p:spPr>
          <a:xfrm>
            <a:off x="5871714" y="5888814"/>
            <a:ext cx="56360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200" b="1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https://www.edweek.org/ew/articles/2018/10/31/sat-scores-rise-as-number-of-test-takers.html</a:t>
            </a:r>
            <a:endParaRPr lang="en-SG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29F53C-A224-4211-8E6F-EF632A74A495}"/>
              </a:ext>
            </a:extLst>
          </p:cNvPr>
          <p:cNvSpPr/>
          <p:nvPr/>
        </p:nvSpPr>
        <p:spPr>
          <a:xfrm>
            <a:off x="9799608" y="1966583"/>
            <a:ext cx="1362974" cy="29826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502597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D9BF5-53DF-4BD1-BAB6-F60012C80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685800"/>
            <a:ext cx="9425947" cy="1507067"/>
          </a:xfrm>
        </p:spPr>
        <p:txBody>
          <a:bodyPr/>
          <a:lstStyle/>
          <a:p>
            <a:r>
              <a:rPr lang="en-SG" dirty="0"/>
              <a:t>Relationship: SAT &amp; ACT Participation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A84AA9-468B-4A7C-A3F5-792401CD6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1" y="2300138"/>
            <a:ext cx="10334597" cy="3615267"/>
          </a:xfrm>
        </p:spPr>
        <p:txBody>
          <a:bodyPr/>
          <a:lstStyle/>
          <a:p>
            <a:r>
              <a:rPr lang="en-SG" dirty="0"/>
              <a:t>From participation rates, it is not immediately obvious how many students took either test for each state</a:t>
            </a:r>
          </a:p>
          <a:p>
            <a:endParaRPr lang="en-SG" dirty="0"/>
          </a:p>
          <a:p>
            <a:r>
              <a:rPr lang="en-SG" dirty="0"/>
              <a:t>Participation rates alone do not fully explain changes in mean scores</a:t>
            </a:r>
          </a:p>
          <a:p>
            <a:endParaRPr lang="en-SG" dirty="0"/>
          </a:p>
          <a:p>
            <a:r>
              <a:rPr lang="en-SG" dirty="0"/>
              <a:t>The number of students taking the test gives context to participation rates and changes in scores.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188259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89DCE-9A71-4E52-A4A2-917652CCB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986" y="0"/>
            <a:ext cx="10455252" cy="1029183"/>
          </a:xfrm>
        </p:spPr>
        <p:txBody>
          <a:bodyPr/>
          <a:lstStyle/>
          <a:p>
            <a:r>
              <a:rPr lang="en-SG" dirty="0"/>
              <a:t>Impact of Change: Participation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F8760-E8C3-4395-90E3-CBDB36231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0"/>
          <a:stretch/>
        </p:blipFill>
        <p:spPr>
          <a:xfrm>
            <a:off x="1008294" y="985536"/>
            <a:ext cx="4512965" cy="55221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58B555-1341-4C1E-A006-D29B0C80C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612" y="985535"/>
            <a:ext cx="4749657" cy="552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148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89DCE-9A71-4E52-A4A2-917652CCB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088" y="85248"/>
            <a:ext cx="11301041" cy="974682"/>
          </a:xfrm>
        </p:spPr>
        <p:txBody>
          <a:bodyPr/>
          <a:lstStyle/>
          <a:p>
            <a:r>
              <a:rPr lang="en-SG" dirty="0"/>
              <a:t>Impact of Change: Mathematics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34ECD1-7A60-47BB-8C59-8AB04D99D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749" y="1059930"/>
            <a:ext cx="4474352" cy="54456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3DBE8B-C510-499B-B6BA-45C371429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412" y="1059930"/>
            <a:ext cx="4523743" cy="544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7593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89DCE-9A71-4E52-A4A2-917652CCB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22" y="238895"/>
            <a:ext cx="11332143" cy="930542"/>
          </a:xfrm>
        </p:spPr>
        <p:txBody>
          <a:bodyPr/>
          <a:lstStyle/>
          <a:p>
            <a:r>
              <a:rPr lang="en-SG" dirty="0"/>
              <a:t>Impact of Change: TOTAL and Composite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D4205D-C2FB-4C9B-B164-5E0215562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032" y="1219598"/>
            <a:ext cx="4422711" cy="53434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6D2476-E7D4-420B-913B-9A9258527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359" y="1251164"/>
            <a:ext cx="4367272" cy="531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0883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D9BF5-53DF-4BD1-BAB6-F60012C80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SG" dirty="0"/>
              <a:t>States to </a:t>
            </a:r>
            <a:r>
              <a:rPr lang="en-SG" dirty="0" err="1"/>
              <a:t>WAtch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EC2F0-0A2C-48C9-993D-900129B67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321768"/>
            <a:ext cx="8534400" cy="3615267"/>
          </a:xfrm>
        </p:spPr>
        <p:txBody>
          <a:bodyPr anchor="t" anchorCtr="0">
            <a:normAutofit/>
          </a:bodyPr>
          <a:lstStyle/>
          <a:p>
            <a:r>
              <a:rPr lang="en-GB" sz="3600" dirty="0"/>
              <a:t>Illinois</a:t>
            </a:r>
          </a:p>
          <a:p>
            <a:r>
              <a:rPr lang="en-GB" sz="3600" dirty="0"/>
              <a:t>Colorado</a:t>
            </a:r>
          </a:p>
          <a:p>
            <a:r>
              <a:rPr lang="en-GB" sz="3600" dirty="0"/>
              <a:t>Alaska</a:t>
            </a:r>
            <a:endParaRPr lang="en-SG" sz="3600" dirty="0"/>
          </a:p>
        </p:txBody>
      </p:sp>
    </p:spTree>
    <p:extLst>
      <p:ext uri="{BB962C8B-B14F-4D97-AF65-F5344CB8AC3E}">
        <p14:creationId xmlns:p14="http://schemas.microsoft.com/office/powerpoint/2010/main" val="42917202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D9BF5-53DF-4BD1-BAB6-F60012C80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SG" dirty="0"/>
              <a:t>States to </a:t>
            </a:r>
            <a:r>
              <a:rPr lang="en-SG" dirty="0" err="1"/>
              <a:t>WAtch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EC2F0-0A2C-48C9-993D-900129B67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321768"/>
            <a:ext cx="8534400" cy="3615267"/>
          </a:xfrm>
        </p:spPr>
        <p:txBody>
          <a:bodyPr anchor="t" anchorCtr="0">
            <a:normAutofit/>
          </a:bodyPr>
          <a:lstStyle/>
          <a:p>
            <a:r>
              <a:rPr lang="en-GB" sz="3600" dirty="0"/>
              <a:t>Illinois</a:t>
            </a:r>
          </a:p>
          <a:p>
            <a:pPr lvl="1"/>
            <a:r>
              <a:rPr lang="en-GB" sz="2000" dirty="0"/>
              <a:t>State government of Illinois made the </a:t>
            </a:r>
            <a:r>
              <a:rPr lang="en-GB" sz="2000" u="sng" dirty="0">
                <a:hlinkClick r:id="rId2"/>
              </a:rPr>
              <a:t>SATs compulsory and started phasing out the ACT in 2016</a:t>
            </a:r>
            <a:endParaRPr lang="en-GB" sz="2000" u="sng" dirty="0"/>
          </a:p>
          <a:p>
            <a:pPr lvl="1"/>
            <a:endParaRPr lang="en-GB" sz="2000" u="sng" dirty="0"/>
          </a:p>
          <a:p>
            <a:pPr lvl="1"/>
            <a:r>
              <a:rPr lang="en-GB" sz="2000" dirty="0"/>
              <a:t>Students were strongly incentivised:</a:t>
            </a:r>
          </a:p>
          <a:p>
            <a:pPr lvl="2"/>
            <a:r>
              <a:rPr lang="en-GB" sz="1800" dirty="0"/>
              <a:t>State sponsorship</a:t>
            </a:r>
          </a:p>
          <a:p>
            <a:pPr lvl="2"/>
            <a:r>
              <a:rPr lang="en-GB" sz="1800" dirty="0"/>
              <a:t>Tested at taker’s convenience</a:t>
            </a:r>
          </a:p>
        </p:txBody>
      </p:sp>
    </p:spTree>
    <p:extLst>
      <p:ext uri="{BB962C8B-B14F-4D97-AF65-F5344CB8AC3E}">
        <p14:creationId xmlns:p14="http://schemas.microsoft.com/office/powerpoint/2010/main" val="34560819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D9BF5-53DF-4BD1-BAB6-F60012C80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SG" dirty="0"/>
              <a:t>States to </a:t>
            </a:r>
            <a:r>
              <a:rPr lang="en-SG" dirty="0" err="1"/>
              <a:t>WAtch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EC2F0-0A2C-48C9-993D-900129B67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321768"/>
            <a:ext cx="8534400" cy="3615267"/>
          </a:xfrm>
        </p:spPr>
        <p:txBody>
          <a:bodyPr anchor="t" anchorCtr="0">
            <a:normAutofit/>
          </a:bodyPr>
          <a:lstStyle/>
          <a:p>
            <a:r>
              <a:rPr lang="en-GB" sz="3600" dirty="0"/>
              <a:t>Colorado</a:t>
            </a:r>
          </a:p>
          <a:p>
            <a:pPr lvl="1"/>
            <a:r>
              <a:rPr lang="en-GB" dirty="0"/>
              <a:t>Similar to Illinois, the state of Colorado </a:t>
            </a:r>
            <a:r>
              <a:rPr lang="en-GB" u="sng" dirty="0">
                <a:hlinkClick r:id="rId2"/>
              </a:rPr>
              <a:t>signed a contract with the College Board to adopt and push the SAT in 2016</a:t>
            </a:r>
            <a:r>
              <a:rPr lang="en-GB" dirty="0"/>
              <a:t>.</a:t>
            </a:r>
          </a:p>
          <a:p>
            <a:pPr lvl="1"/>
            <a:endParaRPr lang="en-GB" dirty="0"/>
          </a:p>
          <a:p>
            <a:pPr lvl="1"/>
            <a:r>
              <a:rPr lang="en-GB" sz="2000" dirty="0"/>
              <a:t>Students were strongly incentivised:</a:t>
            </a:r>
          </a:p>
          <a:p>
            <a:pPr lvl="2"/>
            <a:r>
              <a:rPr lang="en-GB" sz="1800" dirty="0"/>
              <a:t>State sponsorship</a:t>
            </a:r>
          </a:p>
          <a:p>
            <a:pPr lvl="2"/>
            <a:r>
              <a:rPr lang="en-GB" sz="1800" dirty="0"/>
              <a:t>High convenience</a:t>
            </a:r>
          </a:p>
        </p:txBody>
      </p:sp>
    </p:spTree>
    <p:extLst>
      <p:ext uri="{BB962C8B-B14F-4D97-AF65-F5344CB8AC3E}">
        <p14:creationId xmlns:p14="http://schemas.microsoft.com/office/powerpoint/2010/main" val="4158956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FD299-83D9-4ECA-A708-8E6CB5BB6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248887"/>
            <a:ext cx="8534400" cy="1507067"/>
          </a:xfrm>
        </p:spPr>
        <p:txBody>
          <a:bodyPr>
            <a:normAutofit/>
          </a:bodyPr>
          <a:lstStyle/>
          <a:p>
            <a:r>
              <a:rPr lang="en-SG" sz="4400" dirty="0"/>
              <a:t>DATA Cleaning (2017)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E237B-DFBE-4611-886D-6F3A89B68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755954"/>
            <a:ext cx="8534400" cy="4578478"/>
          </a:xfrm>
        </p:spPr>
        <p:txBody>
          <a:bodyPr anchor="t" anchorCtr="0">
            <a:normAutofit/>
          </a:bodyPr>
          <a:lstStyle/>
          <a:p>
            <a:r>
              <a:rPr lang="en-SG" sz="3200" dirty="0"/>
              <a:t>Issues:</a:t>
            </a:r>
          </a:p>
          <a:p>
            <a:pPr lvl="1"/>
            <a:r>
              <a:rPr lang="en-SG" sz="2600" dirty="0"/>
              <a:t>Row counts not matching </a:t>
            </a:r>
          </a:p>
          <a:p>
            <a:pPr lvl="2"/>
            <a:r>
              <a:rPr lang="en-SG" sz="2400" dirty="0"/>
              <a:t>ACT 2017 National Composite</a:t>
            </a:r>
          </a:p>
          <a:p>
            <a:pPr lvl="2"/>
            <a:endParaRPr lang="en-SG" sz="2800" dirty="0"/>
          </a:p>
          <a:p>
            <a:pPr lvl="1"/>
            <a:r>
              <a:rPr lang="en-SG" sz="3000" dirty="0"/>
              <a:t>Typos</a:t>
            </a:r>
          </a:p>
          <a:p>
            <a:pPr lvl="2"/>
            <a:r>
              <a:rPr lang="en-SG" sz="2400" dirty="0"/>
              <a:t>SAT 2017 Maryland Math Score </a:t>
            </a:r>
            <a:r>
              <a:rPr lang="en-SG" sz="2400" dirty="0">
                <a:sym typeface="Wingdings" panose="05000000000000000000" pitchFamily="2" charset="2"/>
              </a:rPr>
              <a:t> 52 instead of 524</a:t>
            </a:r>
          </a:p>
        </p:txBody>
      </p:sp>
    </p:spTree>
    <p:extLst>
      <p:ext uri="{BB962C8B-B14F-4D97-AF65-F5344CB8AC3E}">
        <p14:creationId xmlns:p14="http://schemas.microsoft.com/office/powerpoint/2010/main" val="29139547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D9BF5-53DF-4BD1-BAB6-F60012C80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SG" dirty="0"/>
              <a:t>States to </a:t>
            </a:r>
            <a:r>
              <a:rPr lang="en-SG" dirty="0" err="1"/>
              <a:t>WAtch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EC2F0-0A2C-48C9-993D-900129B67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321768"/>
            <a:ext cx="8534400" cy="3615267"/>
          </a:xfrm>
        </p:spPr>
        <p:txBody>
          <a:bodyPr anchor="t" anchorCtr="0">
            <a:normAutofit/>
          </a:bodyPr>
          <a:lstStyle/>
          <a:p>
            <a:r>
              <a:rPr lang="en-GB" sz="3600" dirty="0"/>
              <a:t>Alaska</a:t>
            </a:r>
          </a:p>
          <a:p>
            <a:pPr lvl="1"/>
            <a:r>
              <a:rPr lang="en-GB" dirty="0"/>
              <a:t>Saw a large drop in ACT participation rates because the ACT was "losing ground" nationwide.</a:t>
            </a:r>
          </a:p>
          <a:p>
            <a:pPr lvl="1"/>
            <a:r>
              <a:rPr lang="en-SG" dirty="0"/>
              <a:t>Major geographical challenge: far away from top universities in USA</a:t>
            </a:r>
            <a:endParaRPr lang="en-GB" dirty="0"/>
          </a:p>
          <a:p>
            <a:pPr lvl="1"/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3449563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D9BF5-53DF-4BD1-BAB6-F60012C80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SG" dirty="0"/>
              <a:t>States to Watch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EC2F0-0A2C-48C9-993D-900129B67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321768"/>
            <a:ext cx="8534400" cy="3615267"/>
          </a:xfrm>
        </p:spPr>
        <p:txBody>
          <a:bodyPr anchor="t" anchorCtr="0">
            <a:normAutofit/>
          </a:bodyPr>
          <a:lstStyle/>
          <a:p>
            <a:r>
              <a:rPr lang="en-GB" dirty="0"/>
              <a:t>Interesting observations:</a:t>
            </a:r>
          </a:p>
          <a:p>
            <a:pPr lvl="1"/>
            <a:r>
              <a:rPr lang="en-GB" dirty="0"/>
              <a:t>All 3 states saw sharp dips in ACT participation</a:t>
            </a:r>
          </a:p>
          <a:p>
            <a:pPr lvl="1"/>
            <a:r>
              <a:rPr lang="en-GB" dirty="0"/>
              <a:t>All 3 states saw the largest increases in mean scores for the ACTs</a:t>
            </a:r>
          </a:p>
          <a:p>
            <a:pPr lvl="1"/>
            <a:endParaRPr lang="en-GB" dirty="0"/>
          </a:p>
          <a:p>
            <a:r>
              <a:rPr lang="en-GB" dirty="0"/>
              <a:t>This supports the idea that, to an extent:</a:t>
            </a:r>
          </a:p>
          <a:p>
            <a:pPr lvl="1"/>
            <a:r>
              <a:rPr lang="en-GB" dirty="0"/>
              <a:t>Increased participation lowers overall means scores and </a:t>
            </a:r>
          </a:p>
          <a:p>
            <a:pPr lvl="1"/>
            <a:r>
              <a:rPr lang="en-GB" dirty="0"/>
              <a:t>Decreased participation raises overall mean scores</a:t>
            </a:r>
          </a:p>
        </p:txBody>
      </p:sp>
    </p:spTree>
    <p:extLst>
      <p:ext uri="{BB962C8B-B14F-4D97-AF65-F5344CB8AC3E}">
        <p14:creationId xmlns:p14="http://schemas.microsoft.com/office/powerpoint/2010/main" val="41882790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D9BF5-53DF-4BD1-BAB6-F60012C80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SG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EC2F0-0A2C-48C9-993D-900129B67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114550"/>
            <a:ext cx="8534400" cy="4273809"/>
          </a:xfrm>
        </p:spPr>
        <p:txBody>
          <a:bodyPr anchor="t" anchorCtr="0">
            <a:normAutofit/>
          </a:bodyPr>
          <a:lstStyle/>
          <a:p>
            <a:r>
              <a:rPr lang="en-GB" dirty="0"/>
              <a:t>Changes to SAT test structure have had a major impact on the US education system.</a:t>
            </a:r>
          </a:p>
          <a:p>
            <a:endParaRPr lang="en-GB" dirty="0"/>
          </a:p>
          <a:p>
            <a:r>
              <a:rPr lang="en-GB" dirty="0"/>
              <a:t>Whether it is positive and long-lasting is inconclusive for now.</a:t>
            </a:r>
          </a:p>
          <a:p>
            <a:pPr lvl="1"/>
            <a:r>
              <a:rPr lang="en-GB" dirty="0"/>
              <a:t>More samples are required for accurate predictions.</a:t>
            </a:r>
          </a:p>
        </p:txBody>
      </p:sp>
    </p:spTree>
    <p:extLst>
      <p:ext uri="{BB962C8B-B14F-4D97-AF65-F5344CB8AC3E}">
        <p14:creationId xmlns:p14="http://schemas.microsoft.com/office/powerpoint/2010/main" val="3018709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D9BF5-53DF-4BD1-BAB6-F60012C80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SG" dirty="0"/>
              <a:t>Recommendations to College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EC2F0-0A2C-48C9-993D-900129B67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321768"/>
            <a:ext cx="8534400" cy="3615267"/>
          </a:xfrm>
        </p:spPr>
        <p:txBody>
          <a:bodyPr anchor="t" anchorCtr="0">
            <a:normAutofit/>
          </a:bodyPr>
          <a:lstStyle/>
          <a:p>
            <a:r>
              <a:rPr lang="en-GB" dirty="0"/>
              <a:t>Continue reviewing how the new SAT format affects participation levels and test scores.</a:t>
            </a:r>
          </a:p>
          <a:p>
            <a:pPr lvl="1"/>
            <a:r>
              <a:rPr lang="en-GB" dirty="0"/>
              <a:t>More data required to make more conclusive analysis</a:t>
            </a:r>
          </a:p>
          <a:p>
            <a:pPr lvl="1"/>
            <a:r>
              <a:rPr lang="en-GB" dirty="0"/>
              <a:t>Factor in student populations (absolute numbers) in data to give context to participation levels</a:t>
            </a:r>
          </a:p>
          <a:p>
            <a:pPr lvl="1"/>
            <a:endParaRPr lang="en-GB" dirty="0"/>
          </a:p>
          <a:p>
            <a:r>
              <a:rPr lang="en-GB" dirty="0"/>
              <a:t>To ensure future dominance, ensure higher adoption of SAT now</a:t>
            </a:r>
          </a:p>
          <a:p>
            <a:pPr lvl="1"/>
            <a:r>
              <a:rPr lang="en-GB" dirty="0"/>
              <a:t>Obtain more government contracts for delivery of SAT exams</a:t>
            </a:r>
          </a:p>
        </p:txBody>
      </p:sp>
    </p:spTree>
    <p:extLst>
      <p:ext uri="{BB962C8B-B14F-4D97-AF65-F5344CB8AC3E}">
        <p14:creationId xmlns:p14="http://schemas.microsoft.com/office/powerpoint/2010/main" val="21573982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D9BF5-53DF-4BD1-BAB6-F60012C80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SG" dirty="0"/>
              <a:t>One state to look out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EC2F0-0A2C-48C9-993D-900129B67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321768"/>
            <a:ext cx="8534400" cy="4066591"/>
          </a:xfrm>
        </p:spPr>
        <p:txBody>
          <a:bodyPr anchor="t" anchorCtr="0">
            <a:normAutofit/>
          </a:bodyPr>
          <a:lstStyle/>
          <a:p>
            <a:r>
              <a:rPr lang="en-GB" sz="2800" dirty="0"/>
              <a:t>District of Columbia</a:t>
            </a:r>
          </a:p>
          <a:p>
            <a:pPr lvl="1"/>
            <a:r>
              <a:rPr lang="en-GB" dirty="0"/>
              <a:t>DC’s SAT participation rate saw a decrease with no perceptible corresponding increase in ACT participation rates.</a:t>
            </a:r>
          </a:p>
          <a:p>
            <a:r>
              <a:rPr lang="en-GB" dirty="0"/>
              <a:t>Possible that DC students may be taking alternative tests such as the ACT and PARCC.</a:t>
            </a:r>
          </a:p>
          <a:p>
            <a:r>
              <a:rPr lang="en-GB" dirty="0"/>
              <a:t>College Board could try negotiating with private colleges to offer more incentives to take SAT:</a:t>
            </a:r>
          </a:p>
          <a:p>
            <a:pPr lvl="1"/>
            <a:r>
              <a:rPr lang="en-GB" dirty="0"/>
              <a:t>More scholarship money</a:t>
            </a:r>
          </a:p>
          <a:p>
            <a:pPr lvl="1"/>
            <a:r>
              <a:rPr lang="en-GB" dirty="0"/>
              <a:t>Better perks</a:t>
            </a:r>
          </a:p>
          <a:p>
            <a:pPr lvl="1"/>
            <a:r>
              <a:rPr lang="en-GB" dirty="0"/>
              <a:t>Prestige</a:t>
            </a:r>
          </a:p>
        </p:txBody>
      </p:sp>
    </p:spTree>
    <p:extLst>
      <p:ext uri="{BB962C8B-B14F-4D97-AF65-F5344CB8AC3E}">
        <p14:creationId xmlns:p14="http://schemas.microsoft.com/office/powerpoint/2010/main" val="18829917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D9BF5-53DF-4BD1-BAB6-F60012C80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SG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EC2F0-0A2C-48C9-993D-900129B67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114550"/>
            <a:ext cx="8534400" cy="4273809"/>
          </a:xfrm>
        </p:spPr>
        <p:txBody>
          <a:bodyPr anchor="t" anchorCtr="0">
            <a:normAutofit/>
          </a:bodyPr>
          <a:lstStyle/>
          <a:p>
            <a:r>
              <a:rPr lang="en-GB" dirty="0"/>
              <a:t>Data loses its meaning without context. </a:t>
            </a:r>
          </a:p>
          <a:p>
            <a:pPr lvl="1"/>
            <a:r>
              <a:rPr lang="en-GB" dirty="0"/>
              <a:t>Research can explain numbers, but numbers cannot tell a story by themselves.</a:t>
            </a:r>
          </a:p>
          <a:p>
            <a:r>
              <a:rPr lang="en-GB" dirty="0"/>
              <a:t>EDA helps you understand your data and what areas to research in order to make your analysis more accurate.</a:t>
            </a:r>
          </a:p>
          <a:p>
            <a:r>
              <a:rPr lang="en-GB" dirty="0"/>
              <a:t>The more similar the dependent variables of two datasets, the more equitable the comparison.</a:t>
            </a:r>
          </a:p>
          <a:p>
            <a:r>
              <a:rPr lang="en-GB" dirty="0"/>
              <a:t>Craft a good problem statement:</a:t>
            </a:r>
          </a:p>
          <a:p>
            <a:pPr lvl="1"/>
            <a:r>
              <a:rPr lang="en-GB" dirty="0"/>
              <a:t>Essential for effective and efficient execution of EDA.</a:t>
            </a:r>
          </a:p>
        </p:txBody>
      </p:sp>
    </p:spTree>
    <p:extLst>
      <p:ext uri="{BB962C8B-B14F-4D97-AF65-F5344CB8AC3E}">
        <p14:creationId xmlns:p14="http://schemas.microsoft.com/office/powerpoint/2010/main" val="38562562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D9BF5-53DF-4BD1-BAB6-F60012C80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2675467"/>
            <a:ext cx="11002963" cy="1507067"/>
          </a:xfrm>
        </p:spPr>
        <p:txBody>
          <a:bodyPr>
            <a:normAutofit/>
          </a:bodyPr>
          <a:lstStyle/>
          <a:p>
            <a:pPr algn="ctr"/>
            <a:r>
              <a:rPr lang="en-SG" sz="54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437380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D9BF5-53DF-4BD1-BAB6-F60012C80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2675467"/>
            <a:ext cx="11002963" cy="1507067"/>
          </a:xfrm>
        </p:spPr>
        <p:txBody>
          <a:bodyPr>
            <a:normAutofit/>
          </a:bodyPr>
          <a:lstStyle/>
          <a:p>
            <a:pPr algn="ctr"/>
            <a:r>
              <a:rPr lang="en-SG" sz="54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2671404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D9BF5-53DF-4BD1-BAB6-F60012C80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7" y="447735"/>
            <a:ext cx="11002963" cy="1507067"/>
          </a:xfrm>
        </p:spPr>
        <p:txBody>
          <a:bodyPr/>
          <a:lstStyle/>
          <a:p>
            <a:pPr algn="ctr"/>
            <a:r>
              <a:rPr lang="en-SG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BAC530-837D-46F6-A3C8-B9F18543EE8D}"/>
              </a:ext>
            </a:extLst>
          </p:cNvPr>
          <p:cNvSpPr txBox="1"/>
          <p:nvPr/>
        </p:nvSpPr>
        <p:spPr>
          <a:xfrm>
            <a:off x="1027509" y="1885950"/>
            <a:ext cx="10136981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Business Insider: SAT is changing the format of its test in 2016</a:t>
            </a: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College Board's official report on the SAT re-design</a:t>
            </a: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https://www.act.org/content/dam/act/unsecured/documents/pdfs/R1670-college-readiness-benchmarks-2017-11.pdf</a:t>
            </a: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u="sng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https://collegereadiness.collegeboard.org/about/scores/benchmarks</a:t>
            </a: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u="sng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https://blog.prepscholar.com/average-sat-scores-by-state-most-recent</a:t>
            </a: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u="sng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https://www.edweek.org/ew/section/multimedia/states-require-students-take-sat-or-act.html</a:t>
            </a: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u="sng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https://www.chicagotribune.com/news/ct-illinois-chooses-sat-met-20160211-story.html</a:t>
            </a: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u="sng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https://www.washingtonpost.com/education/2018/10/23/sat-reclaims-title-most-widely-used-college-admission-test/</a:t>
            </a: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u="sng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https://www.edweek.org/ew/articles/2018/10/17/math-scores-slide-to-a-20-year-low.html</a:t>
            </a: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u="sng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https://www.act.org/content/dam/act/secured/documents/cccr2018/National-CCCR-2018.pdf</a:t>
            </a:r>
            <a:endParaRPr lang="en-GB" sz="1600" u="sng" dirty="0"/>
          </a:p>
          <a:p>
            <a:pPr marL="342900" indent="-342900">
              <a:buFont typeface="+mj-lt"/>
              <a:buAutoNum type="arabicPeriod"/>
            </a:pPr>
            <a:r>
              <a:rPr lang="en-SG" sz="1600" u="sng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https://www.edweek.org/ew/articles/2018/10/31/sat-scores-rise-as-number-of-test-takers.html</a:t>
            </a:r>
            <a:endParaRPr lang="en-SG" sz="1600" u="sng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 </a:t>
            </a:r>
            <a:r>
              <a:rPr lang="en-SG" sz="1600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https://fascinatingmaps.com/top-500-universities-by-us-state/</a:t>
            </a:r>
            <a:endParaRPr lang="en-GB" sz="1600" dirty="0"/>
          </a:p>
          <a:p>
            <a:pPr marL="342900" indent="-342900">
              <a:buFont typeface="+mj-lt"/>
              <a:buAutoNum type="arabicPeriod"/>
            </a:pPr>
            <a:endParaRPr lang="en-SG" sz="1600" dirty="0"/>
          </a:p>
        </p:txBody>
      </p:sp>
    </p:spTree>
    <p:extLst>
      <p:ext uri="{BB962C8B-B14F-4D97-AF65-F5344CB8AC3E}">
        <p14:creationId xmlns:p14="http://schemas.microsoft.com/office/powerpoint/2010/main" val="1145024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FD299-83D9-4ECA-A708-8E6CB5BB6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248887"/>
            <a:ext cx="8534400" cy="1507067"/>
          </a:xfrm>
        </p:spPr>
        <p:txBody>
          <a:bodyPr>
            <a:normAutofit/>
          </a:bodyPr>
          <a:lstStyle/>
          <a:p>
            <a:r>
              <a:rPr lang="en-SG" sz="4400" dirty="0"/>
              <a:t>DATA Cleaning (2017)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E237B-DFBE-4611-886D-6F3A89B68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755954"/>
            <a:ext cx="8534400" cy="4578478"/>
          </a:xfrm>
        </p:spPr>
        <p:txBody>
          <a:bodyPr anchor="t" anchorCtr="0">
            <a:normAutofit/>
          </a:bodyPr>
          <a:lstStyle/>
          <a:p>
            <a:r>
              <a:rPr lang="en-SG" sz="3200" dirty="0"/>
              <a:t>Issues (Cont’d):</a:t>
            </a:r>
          </a:p>
          <a:p>
            <a:pPr lvl="1"/>
            <a:r>
              <a:rPr lang="en-SG" sz="2600" dirty="0">
                <a:sym typeface="Wingdings" panose="05000000000000000000" pitchFamily="2" charset="2"/>
              </a:rPr>
              <a:t>Data Entry</a:t>
            </a:r>
          </a:p>
          <a:p>
            <a:pPr lvl="2"/>
            <a:r>
              <a:rPr lang="en-SG" sz="2400" dirty="0">
                <a:sym typeface="Wingdings" panose="05000000000000000000" pitchFamily="2" charset="2"/>
              </a:rPr>
              <a:t>ACT 2017 Wyoming Composite  20.2x</a:t>
            </a:r>
          </a:p>
          <a:p>
            <a:pPr lvl="2"/>
            <a:r>
              <a:rPr lang="en-SG" sz="2400" dirty="0">
                <a:sym typeface="Wingdings" panose="05000000000000000000" pitchFamily="2" charset="2"/>
              </a:rPr>
              <a:t>ACT 2017 Maryland Science  2.3  23.2</a:t>
            </a:r>
          </a:p>
          <a:p>
            <a:pPr lvl="2"/>
            <a:endParaRPr lang="en-SG" sz="2400" dirty="0">
              <a:sym typeface="Wingdings" panose="05000000000000000000" pitchFamily="2" charset="2"/>
            </a:endParaRPr>
          </a:p>
          <a:p>
            <a:pPr lvl="1"/>
            <a:r>
              <a:rPr lang="en-SG" sz="2600" dirty="0">
                <a:sym typeface="Wingdings" panose="05000000000000000000" pitchFamily="2" charset="2"/>
              </a:rPr>
              <a:t>Data Types</a:t>
            </a:r>
          </a:p>
          <a:p>
            <a:pPr lvl="2"/>
            <a:r>
              <a:rPr lang="en-SG" sz="2400" dirty="0">
                <a:sym typeface="Wingdings" panose="05000000000000000000" pitchFamily="2" charset="2"/>
              </a:rPr>
              <a:t>Participation entered as strings</a:t>
            </a:r>
          </a:p>
          <a:p>
            <a:pPr lvl="3"/>
            <a:r>
              <a:rPr lang="en-SG" sz="2200" dirty="0">
                <a:sym typeface="Wingdings" panose="05000000000000000000" pitchFamily="2" charset="2"/>
              </a:rPr>
              <a:t>Replaced % with blank; converted to float</a:t>
            </a:r>
            <a:endParaRPr lang="en-SG" sz="2200" dirty="0"/>
          </a:p>
        </p:txBody>
      </p:sp>
    </p:spTree>
    <p:extLst>
      <p:ext uri="{BB962C8B-B14F-4D97-AF65-F5344CB8AC3E}">
        <p14:creationId xmlns:p14="http://schemas.microsoft.com/office/powerpoint/2010/main" val="3386283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FD299-83D9-4ECA-A708-8E6CB5BB6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248887"/>
            <a:ext cx="8534400" cy="1507067"/>
          </a:xfrm>
        </p:spPr>
        <p:txBody>
          <a:bodyPr>
            <a:normAutofit/>
          </a:bodyPr>
          <a:lstStyle/>
          <a:p>
            <a:r>
              <a:rPr lang="en-SG" sz="4400" dirty="0"/>
              <a:t>DATA Gathering (2018)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E237B-DFBE-4611-886D-6F3A89B68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755954"/>
            <a:ext cx="8534400" cy="4578478"/>
          </a:xfrm>
        </p:spPr>
        <p:txBody>
          <a:bodyPr anchor="t" anchorCtr="0">
            <a:normAutofit lnSpcReduction="10000"/>
          </a:bodyPr>
          <a:lstStyle/>
          <a:p>
            <a:r>
              <a:rPr lang="en-SG" sz="3200" dirty="0"/>
              <a:t>Issues:</a:t>
            </a:r>
          </a:p>
          <a:p>
            <a:pPr lvl="1"/>
            <a:r>
              <a:rPr lang="en-SG" sz="2400" dirty="0">
                <a:sym typeface="Wingdings" panose="05000000000000000000" pitchFamily="2" charset="2"/>
              </a:rPr>
              <a:t>Source Data not complete</a:t>
            </a:r>
          </a:p>
          <a:p>
            <a:pPr lvl="2"/>
            <a:r>
              <a:rPr lang="en-SG" sz="2200" dirty="0">
                <a:sym typeface="Wingdings" panose="05000000000000000000" pitchFamily="2" charset="2"/>
              </a:rPr>
              <a:t>Composite column was the only usable column</a:t>
            </a:r>
          </a:p>
          <a:p>
            <a:pPr lvl="2"/>
            <a:r>
              <a:rPr lang="en-SG" sz="2200" dirty="0">
                <a:sym typeface="Wingdings" panose="05000000000000000000" pitchFamily="2" charset="2"/>
              </a:rPr>
              <a:t>Separately gathered score data</a:t>
            </a:r>
          </a:p>
          <a:p>
            <a:pPr marL="914400" lvl="2" indent="0">
              <a:buNone/>
            </a:pPr>
            <a:endParaRPr lang="en-SG" sz="2200" dirty="0">
              <a:sym typeface="Wingdings" panose="05000000000000000000" pitchFamily="2" charset="2"/>
            </a:endParaRPr>
          </a:p>
          <a:p>
            <a:pPr lvl="1"/>
            <a:r>
              <a:rPr lang="en-SG" sz="2600" dirty="0">
                <a:sym typeface="Wingdings" panose="05000000000000000000" pitchFamily="2" charset="2"/>
              </a:rPr>
              <a:t>Data not matching</a:t>
            </a:r>
          </a:p>
          <a:p>
            <a:pPr lvl="2"/>
            <a:r>
              <a:rPr lang="en-SG" sz="2000" dirty="0">
                <a:sym typeface="Wingdings" panose="05000000000000000000" pitchFamily="2" charset="2"/>
              </a:rPr>
              <a:t>SAT scores did not match Totals</a:t>
            </a:r>
          </a:p>
          <a:p>
            <a:pPr lvl="2"/>
            <a:r>
              <a:rPr lang="en-SG" sz="2000" dirty="0">
                <a:sym typeface="Wingdings" panose="05000000000000000000" pitchFamily="2" charset="2"/>
              </a:rPr>
              <a:t>+1/-1 differences ignored.</a:t>
            </a:r>
          </a:p>
          <a:p>
            <a:pPr lvl="3"/>
            <a:r>
              <a:rPr lang="en-SG" sz="1800" dirty="0">
                <a:sym typeface="Wingdings" panose="05000000000000000000" pitchFamily="2" charset="2"/>
              </a:rPr>
              <a:t>Difference is due to rounding</a:t>
            </a:r>
          </a:p>
          <a:p>
            <a:pPr lvl="3"/>
            <a:r>
              <a:rPr lang="en-SG" sz="1800" dirty="0">
                <a:sym typeface="Wingdings" panose="05000000000000000000" pitchFamily="2" charset="2"/>
              </a:rPr>
              <a:t>Officially stated by College Board.</a:t>
            </a:r>
            <a:endParaRPr lang="en-SG" sz="1800" dirty="0"/>
          </a:p>
        </p:txBody>
      </p:sp>
    </p:spTree>
    <p:extLst>
      <p:ext uri="{BB962C8B-B14F-4D97-AF65-F5344CB8AC3E}">
        <p14:creationId xmlns:p14="http://schemas.microsoft.com/office/powerpoint/2010/main" val="871083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FD299-83D9-4ECA-A708-8E6CB5BB6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248887"/>
            <a:ext cx="8534400" cy="1507067"/>
          </a:xfrm>
        </p:spPr>
        <p:txBody>
          <a:bodyPr>
            <a:normAutofit/>
          </a:bodyPr>
          <a:lstStyle/>
          <a:p>
            <a:r>
              <a:rPr lang="en-SG" sz="4400" dirty="0"/>
              <a:t>DATA Cleaning (2018)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E237B-DFBE-4611-886D-6F3A89B68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755954"/>
            <a:ext cx="8534400" cy="4578478"/>
          </a:xfrm>
        </p:spPr>
        <p:txBody>
          <a:bodyPr anchor="t" anchorCtr="0">
            <a:normAutofit/>
          </a:bodyPr>
          <a:lstStyle/>
          <a:p>
            <a:r>
              <a:rPr lang="en-SG" sz="3200" dirty="0"/>
              <a:t>Issues:</a:t>
            </a:r>
          </a:p>
          <a:p>
            <a:pPr lvl="1"/>
            <a:r>
              <a:rPr lang="en-SG" sz="2600" dirty="0">
                <a:sym typeface="Wingdings" panose="05000000000000000000" pitchFamily="2" charset="2"/>
              </a:rPr>
              <a:t>Row counts not matching</a:t>
            </a:r>
          </a:p>
          <a:p>
            <a:pPr lvl="2"/>
            <a:r>
              <a:rPr lang="en-SG" sz="2200" dirty="0">
                <a:sym typeface="Wingdings" panose="05000000000000000000" pitchFamily="2" charset="2"/>
              </a:rPr>
              <a:t>2018 National averages</a:t>
            </a:r>
          </a:p>
          <a:p>
            <a:pPr lvl="2"/>
            <a:endParaRPr lang="en-SG" sz="2400" dirty="0">
              <a:sym typeface="Wingdings" panose="05000000000000000000" pitchFamily="2" charset="2"/>
            </a:endParaRPr>
          </a:p>
          <a:p>
            <a:pPr lvl="1"/>
            <a:r>
              <a:rPr lang="en-SG" sz="2600" dirty="0">
                <a:sym typeface="Wingdings" panose="05000000000000000000" pitchFamily="2" charset="2"/>
              </a:rPr>
              <a:t>Data Types</a:t>
            </a:r>
          </a:p>
          <a:p>
            <a:pPr lvl="2"/>
            <a:r>
              <a:rPr lang="en-SG" sz="2400" dirty="0">
                <a:sym typeface="Wingdings" panose="05000000000000000000" pitchFamily="2" charset="2"/>
              </a:rPr>
              <a:t>Participation again entered as strings</a:t>
            </a:r>
          </a:p>
        </p:txBody>
      </p:sp>
    </p:spTree>
    <p:extLst>
      <p:ext uri="{BB962C8B-B14F-4D97-AF65-F5344CB8AC3E}">
        <p14:creationId xmlns:p14="http://schemas.microsoft.com/office/powerpoint/2010/main" val="1757666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>
            <a:extLst>
              <a:ext uri="{FF2B5EF4-FFF2-40B4-BE49-F238E27FC236}">
                <a16:creationId xmlns:a16="http://schemas.microsoft.com/office/drawing/2014/main" id="{D6F819BF-BEC4-454B-82CF-C7F192640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BFD299-83D9-4ECA-A708-8E6CB5BB6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0722"/>
            <a:ext cx="3382941" cy="1142462"/>
          </a:xfrm>
        </p:spPr>
        <p:txBody>
          <a:bodyPr anchor="b">
            <a:normAutofit/>
          </a:bodyPr>
          <a:lstStyle/>
          <a:p>
            <a:r>
              <a:rPr lang="en-SG" sz="2800" dirty="0">
                <a:solidFill>
                  <a:srgbClr val="FFFFFF"/>
                </a:solidFill>
              </a:rPr>
              <a:t>EDA: </a:t>
            </a:r>
            <a:r>
              <a:rPr lang="en-SG" sz="2800" dirty="0">
                <a:solidFill>
                  <a:schemeClr val="bg1"/>
                </a:solidFill>
              </a:rPr>
              <a:t>Summary Statistics</a:t>
            </a:r>
            <a:endParaRPr lang="en-SG" sz="2800" dirty="0">
              <a:solidFill>
                <a:srgbClr val="FFFFFF"/>
              </a:solidFill>
            </a:endParaRPr>
          </a:p>
        </p:txBody>
      </p:sp>
      <p:sp useBgFill="1">
        <p:nvSpPr>
          <p:cNvPr id="21" name="Snip Diagonal Corner Rectangle 21">
            <a:extLst>
              <a:ext uri="{FF2B5EF4-FFF2-40B4-BE49-F238E27FC236}">
                <a16:creationId xmlns:a16="http://schemas.microsoft.com/office/drawing/2014/main" id="{79D5C3D0-88DD-405B-A549-4B5C3712E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212" y="641648"/>
            <a:ext cx="6575496" cy="5286838"/>
          </a:xfrm>
          <a:prstGeom prst="snip2DiagRect">
            <a:avLst>
              <a:gd name="adj1" fmla="val 8741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E237B-DFBE-4611-886D-6F3A89B68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2710" y="1822449"/>
            <a:ext cx="3479419" cy="2922591"/>
          </a:xfrm>
        </p:spPr>
        <p:txBody>
          <a:bodyPr anchor="t" anchorCtr="0">
            <a:normAutofit/>
          </a:bodyPr>
          <a:lstStyle/>
          <a:p>
            <a:endParaRPr lang="en-SG" sz="1200" dirty="0">
              <a:solidFill>
                <a:srgbClr val="0F496F"/>
              </a:solidFill>
              <a:sym typeface="Wingdings" panose="05000000000000000000" pitchFamily="2" charset="2"/>
            </a:endParaRPr>
          </a:p>
          <a:p>
            <a:endParaRPr lang="en-SG" sz="1200" dirty="0">
              <a:solidFill>
                <a:srgbClr val="0F496F"/>
              </a:solidFill>
              <a:sym typeface="Wingdings" panose="05000000000000000000" pitchFamily="2" charset="2"/>
            </a:endParaRPr>
          </a:p>
        </p:txBody>
      </p:sp>
      <p:grpSp>
        <p:nvGrpSpPr>
          <p:cNvPr id="22" name="Group 12">
            <a:extLst>
              <a:ext uri="{FF2B5EF4-FFF2-40B4-BE49-F238E27FC236}">
                <a16:creationId xmlns:a16="http://schemas.microsoft.com/office/drawing/2014/main" id="{B29E1950-A366-48B7-8DAB-726C0DE58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24123CD-2156-4134-A3FB-C82036B5F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2DAEA8-4DC7-4972-8972-06976C61D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33B16A3-1C35-4E6B-88DA-2A2550F94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06381D1-240B-4A28-88D3-6ACC575DC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C8CFC7B-B818-47F0-AE87-6B34B07D1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56477F3-CD7C-4B90-94B6-344EDF9E31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942504"/>
              </p:ext>
            </p:extLst>
          </p:nvPr>
        </p:nvGraphicFramePr>
        <p:xfrm>
          <a:off x="856892" y="1115683"/>
          <a:ext cx="6205265" cy="4493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519">
                  <a:extLst>
                    <a:ext uri="{9D8B030D-6E8A-4147-A177-3AD203B41FA5}">
                      <a16:colId xmlns:a16="http://schemas.microsoft.com/office/drawing/2014/main" val="1258619599"/>
                    </a:ext>
                  </a:extLst>
                </a:gridCol>
                <a:gridCol w="467969">
                  <a:extLst>
                    <a:ext uri="{9D8B030D-6E8A-4147-A177-3AD203B41FA5}">
                      <a16:colId xmlns:a16="http://schemas.microsoft.com/office/drawing/2014/main" val="3135097391"/>
                    </a:ext>
                  </a:extLst>
                </a:gridCol>
                <a:gridCol w="819947">
                  <a:extLst>
                    <a:ext uri="{9D8B030D-6E8A-4147-A177-3AD203B41FA5}">
                      <a16:colId xmlns:a16="http://schemas.microsoft.com/office/drawing/2014/main" val="4150001204"/>
                    </a:ext>
                  </a:extLst>
                </a:gridCol>
                <a:gridCol w="688143">
                  <a:extLst>
                    <a:ext uri="{9D8B030D-6E8A-4147-A177-3AD203B41FA5}">
                      <a16:colId xmlns:a16="http://schemas.microsoft.com/office/drawing/2014/main" val="1189197384"/>
                    </a:ext>
                  </a:extLst>
                </a:gridCol>
                <a:gridCol w="490435">
                  <a:extLst>
                    <a:ext uri="{9D8B030D-6E8A-4147-A177-3AD203B41FA5}">
                      <a16:colId xmlns:a16="http://schemas.microsoft.com/office/drawing/2014/main" val="2786478698"/>
                    </a:ext>
                  </a:extLst>
                </a:gridCol>
                <a:gridCol w="622240">
                  <a:extLst>
                    <a:ext uri="{9D8B030D-6E8A-4147-A177-3AD203B41FA5}">
                      <a16:colId xmlns:a16="http://schemas.microsoft.com/office/drawing/2014/main" val="2840238462"/>
                    </a:ext>
                  </a:extLst>
                </a:gridCol>
                <a:gridCol w="556337">
                  <a:extLst>
                    <a:ext uri="{9D8B030D-6E8A-4147-A177-3AD203B41FA5}">
                      <a16:colId xmlns:a16="http://schemas.microsoft.com/office/drawing/2014/main" val="55659307"/>
                    </a:ext>
                  </a:extLst>
                </a:gridCol>
                <a:gridCol w="622240">
                  <a:extLst>
                    <a:ext uri="{9D8B030D-6E8A-4147-A177-3AD203B41FA5}">
                      <a16:colId xmlns:a16="http://schemas.microsoft.com/office/drawing/2014/main" val="3320302611"/>
                    </a:ext>
                  </a:extLst>
                </a:gridCol>
                <a:gridCol w="490435">
                  <a:extLst>
                    <a:ext uri="{9D8B030D-6E8A-4147-A177-3AD203B41FA5}">
                      <a16:colId xmlns:a16="http://schemas.microsoft.com/office/drawing/2014/main" val="272701694"/>
                    </a:ext>
                  </a:extLst>
                </a:gridCol>
              </a:tblGrid>
              <a:tr h="360292">
                <a:tc>
                  <a:txBody>
                    <a:bodyPr/>
                    <a:lstStyle/>
                    <a:p>
                      <a:endParaRPr lang="en-SG"/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dirty="0">
                          <a:effectLst/>
                        </a:rPr>
                        <a:t>count</a:t>
                      </a:r>
                      <a:endParaRPr lang="en-SG" sz="900" b="1" dirty="0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>
                          <a:effectLst/>
                        </a:rPr>
                        <a:t>mean</a:t>
                      </a:r>
                      <a:endParaRPr lang="en-SG" sz="900" b="1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dirty="0">
                          <a:effectLst/>
                        </a:rPr>
                        <a:t>std</a:t>
                      </a:r>
                      <a:endParaRPr lang="en-SG" sz="900" b="1" dirty="0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dirty="0">
                          <a:effectLst/>
                        </a:rPr>
                        <a:t>min</a:t>
                      </a:r>
                      <a:endParaRPr lang="en-SG" sz="900" b="1" dirty="0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dirty="0">
                          <a:effectLst/>
                        </a:rPr>
                        <a:t>25%</a:t>
                      </a:r>
                      <a:endParaRPr lang="en-SG" sz="900" b="1" dirty="0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dirty="0">
                          <a:effectLst/>
                        </a:rPr>
                        <a:t>50%</a:t>
                      </a:r>
                      <a:endParaRPr lang="en-SG" sz="900" b="1" dirty="0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dirty="0">
                          <a:effectLst/>
                        </a:rPr>
                        <a:t>75%</a:t>
                      </a:r>
                      <a:endParaRPr lang="en-SG" sz="900" b="1" dirty="0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dirty="0">
                          <a:effectLst/>
                        </a:rPr>
                        <a:t>max</a:t>
                      </a:r>
                      <a:endParaRPr lang="en-SG" sz="900" b="1" dirty="0">
                        <a:effectLst/>
                      </a:endParaRPr>
                    </a:p>
                  </a:txBody>
                  <a:tcPr marL="13780" marR="13780" marT="6890" marB="6890" anchor="ctr"/>
                </a:tc>
                <a:extLst>
                  <a:ext uri="{0D108BD9-81ED-4DB2-BD59-A6C34878D82A}">
                    <a16:rowId xmlns:a16="http://schemas.microsoft.com/office/drawing/2014/main" val="1399389457"/>
                  </a:ext>
                </a:extLst>
              </a:tr>
              <a:tr h="206677"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sat_2017_participation</a:t>
                      </a:r>
                      <a:endParaRPr lang="en-SG" sz="900" b="1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51.0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0.398039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0.352766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0.02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 dirty="0">
                          <a:effectLst/>
                        </a:rPr>
                        <a:t>0.040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0.38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 dirty="0">
                          <a:effectLst/>
                        </a:rPr>
                        <a:t>0.660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1.0</a:t>
                      </a:r>
                    </a:p>
                  </a:txBody>
                  <a:tcPr marL="13780" marR="13780" marT="6890" marB="6890" anchor="ctr"/>
                </a:tc>
                <a:extLst>
                  <a:ext uri="{0D108BD9-81ED-4DB2-BD59-A6C34878D82A}">
                    <a16:rowId xmlns:a16="http://schemas.microsoft.com/office/drawing/2014/main" val="1359067672"/>
                  </a:ext>
                </a:extLst>
              </a:tr>
              <a:tr h="206677"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sat_2017_erw</a:t>
                      </a:r>
                      <a:endParaRPr lang="en-SG" sz="900" b="1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51.0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569.117647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45.666901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482.00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533.500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559.00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613.000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644.0</a:t>
                      </a:r>
                    </a:p>
                  </a:txBody>
                  <a:tcPr marL="13780" marR="13780" marT="6890" marB="6890" anchor="ctr"/>
                </a:tc>
                <a:extLst>
                  <a:ext uri="{0D108BD9-81ED-4DB2-BD59-A6C34878D82A}">
                    <a16:rowId xmlns:a16="http://schemas.microsoft.com/office/drawing/2014/main" val="2640570111"/>
                  </a:ext>
                </a:extLst>
              </a:tr>
              <a:tr h="206677"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sat_2017_math</a:t>
                      </a:r>
                      <a:endParaRPr lang="en-SG" sz="900" b="1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51.0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556.882353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47.121395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468.00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523.500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548.00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599.000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651.0</a:t>
                      </a:r>
                    </a:p>
                  </a:txBody>
                  <a:tcPr marL="13780" marR="13780" marT="6890" marB="6890" anchor="ctr"/>
                </a:tc>
                <a:extLst>
                  <a:ext uri="{0D108BD9-81ED-4DB2-BD59-A6C34878D82A}">
                    <a16:rowId xmlns:a16="http://schemas.microsoft.com/office/drawing/2014/main" val="4176281687"/>
                  </a:ext>
                </a:extLst>
              </a:tr>
              <a:tr h="206677"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sat_2017_total</a:t>
                      </a:r>
                      <a:endParaRPr lang="en-SG" sz="900" b="1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51.0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1126.098039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92.494812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950.00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1055.500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1107.00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1212.000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1295.0</a:t>
                      </a:r>
                    </a:p>
                  </a:txBody>
                  <a:tcPr marL="13780" marR="13780" marT="6890" marB="6890" anchor="ctr"/>
                </a:tc>
                <a:extLst>
                  <a:ext uri="{0D108BD9-81ED-4DB2-BD59-A6C34878D82A}">
                    <a16:rowId xmlns:a16="http://schemas.microsoft.com/office/drawing/2014/main" val="1612092385"/>
                  </a:ext>
                </a:extLst>
              </a:tr>
              <a:tr h="206677"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act_2017_participation</a:t>
                      </a:r>
                      <a:endParaRPr lang="en-SG" sz="900" b="1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51.0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0.652549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0.321408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0.08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0.310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0.69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1.000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1.0</a:t>
                      </a:r>
                    </a:p>
                  </a:txBody>
                  <a:tcPr marL="13780" marR="13780" marT="6890" marB="6890" anchor="ctr"/>
                </a:tc>
                <a:extLst>
                  <a:ext uri="{0D108BD9-81ED-4DB2-BD59-A6C34878D82A}">
                    <a16:rowId xmlns:a16="http://schemas.microsoft.com/office/drawing/2014/main" val="1692354335"/>
                  </a:ext>
                </a:extLst>
              </a:tr>
              <a:tr h="206677"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act_2017_english</a:t>
                      </a:r>
                      <a:endParaRPr lang="en-SG" sz="900" b="1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51.0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20.931373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2.353677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16.30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19.000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20.70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23.300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25.5</a:t>
                      </a:r>
                    </a:p>
                  </a:txBody>
                  <a:tcPr marL="13780" marR="13780" marT="6890" marB="6890" anchor="ctr"/>
                </a:tc>
                <a:extLst>
                  <a:ext uri="{0D108BD9-81ED-4DB2-BD59-A6C34878D82A}">
                    <a16:rowId xmlns:a16="http://schemas.microsoft.com/office/drawing/2014/main" val="1048177572"/>
                  </a:ext>
                </a:extLst>
              </a:tr>
              <a:tr h="206677"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act_2017_math</a:t>
                      </a:r>
                      <a:endParaRPr lang="en-SG" sz="900" b="1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51.0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21.182353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1.981989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18.00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19.400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20.90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23.100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25.3</a:t>
                      </a:r>
                    </a:p>
                  </a:txBody>
                  <a:tcPr marL="13780" marR="13780" marT="6890" marB="6890" anchor="ctr"/>
                </a:tc>
                <a:extLst>
                  <a:ext uri="{0D108BD9-81ED-4DB2-BD59-A6C34878D82A}">
                    <a16:rowId xmlns:a16="http://schemas.microsoft.com/office/drawing/2014/main" val="2902778003"/>
                  </a:ext>
                </a:extLst>
              </a:tr>
              <a:tr h="206677"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act_2017_reading</a:t>
                      </a:r>
                      <a:endParaRPr lang="en-SG" sz="900" b="1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51.0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22.013725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2.067271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18.10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20.450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21.80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24.150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26.0</a:t>
                      </a:r>
                    </a:p>
                  </a:txBody>
                  <a:tcPr marL="13780" marR="13780" marT="6890" marB="6890" anchor="ctr"/>
                </a:tc>
                <a:extLst>
                  <a:ext uri="{0D108BD9-81ED-4DB2-BD59-A6C34878D82A}">
                    <a16:rowId xmlns:a16="http://schemas.microsoft.com/office/drawing/2014/main" val="2558053347"/>
                  </a:ext>
                </a:extLst>
              </a:tr>
              <a:tr h="206677"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act_2017_science</a:t>
                      </a:r>
                      <a:endParaRPr lang="en-SG" sz="900" b="1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51.0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21.450980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1.739353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18.20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19.950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21.30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23.200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24.9</a:t>
                      </a:r>
                    </a:p>
                  </a:txBody>
                  <a:tcPr marL="13780" marR="13780" marT="6890" marB="6890" anchor="ctr"/>
                </a:tc>
                <a:extLst>
                  <a:ext uri="{0D108BD9-81ED-4DB2-BD59-A6C34878D82A}">
                    <a16:rowId xmlns:a16="http://schemas.microsoft.com/office/drawing/2014/main" val="1941908473"/>
                  </a:ext>
                </a:extLst>
              </a:tr>
              <a:tr h="206677"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act_2017_composite</a:t>
                      </a:r>
                      <a:endParaRPr lang="en-SG" sz="900" b="1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51.0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21.519608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2.020695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17.80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19.800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21.40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23.600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25.5</a:t>
                      </a:r>
                    </a:p>
                  </a:txBody>
                  <a:tcPr marL="13780" marR="13780" marT="6890" marB="6890" anchor="ctr"/>
                </a:tc>
                <a:extLst>
                  <a:ext uri="{0D108BD9-81ED-4DB2-BD59-A6C34878D82A}">
                    <a16:rowId xmlns:a16="http://schemas.microsoft.com/office/drawing/2014/main" val="1070802551"/>
                  </a:ext>
                </a:extLst>
              </a:tr>
              <a:tr h="206677"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sat_2018_participation</a:t>
                      </a:r>
                      <a:endParaRPr lang="en-SG" sz="900" b="1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51.0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0.466275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0.380142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0.02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0.045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0.52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0.795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1.0</a:t>
                      </a:r>
                    </a:p>
                  </a:txBody>
                  <a:tcPr marL="13780" marR="13780" marT="6890" marB="6890" anchor="ctr"/>
                </a:tc>
                <a:extLst>
                  <a:ext uri="{0D108BD9-81ED-4DB2-BD59-A6C34878D82A}">
                    <a16:rowId xmlns:a16="http://schemas.microsoft.com/office/drawing/2014/main" val="541945761"/>
                  </a:ext>
                </a:extLst>
              </a:tr>
              <a:tr h="206677"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sat_2018_erw</a:t>
                      </a:r>
                      <a:endParaRPr lang="en-SG" sz="900" b="1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51.0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567.294118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45.317676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497.00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535.000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552.00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616.500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643.0</a:t>
                      </a:r>
                    </a:p>
                  </a:txBody>
                  <a:tcPr marL="13780" marR="13780" marT="6890" marB="6890" anchor="ctr"/>
                </a:tc>
                <a:extLst>
                  <a:ext uri="{0D108BD9-81ED-4DB2-BD59-A6C34878D82A}">
                    <a16:rowId xmlns:a16="http://schemas.microsoft.com/office/drawing/2014/main" val="3791540250"/>
                  </a:ext>
                </a:extLst>
              </a:tr>
              <a:tr h="206677"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sat_2018_math</a:t>
                      </a:r>
                      <a:endParaRPr lang="en-SG" sz="900" b="1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51.0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557.254902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48.887562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480.00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521.500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547.00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600.500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655.0</a:t>
                      </a:r>
                    </a:p>
                  </a:txBody>
                  <a:tcPr marL="13780" marR="13780" marT="6890" marB="6890" anchor="ctr"/>
                </a:tc>
                <a:extLst>
                  <a:ext uri="{0D108BD9-81ED-4DB2-BD59-A6C34878D82A}">
                    <a16:rowId xmlns:a16="http://schemas.microsoft.com/office/drawing/2014/main" val="1161754677"/>
                  </a:ext>
                </a:extLst>
              </a:tr>
              <a:tr h="206677"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sat_2018_total</a:t>
                      </a:r>
                      <a:endParaRPr lang="en-SG" sz="900" b="1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51.0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1124.666667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93.867069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977.00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1062.500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1099.00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1220.000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1298.0</a:t>
                      </a:r>
                    </a:p>
                  </a:txBody>
                  <a:tcPr marL="13780" marR="13780" marT="6890" marB="6890" anchor="ctr"/>
                </a:tc>
                <a:extLst>
                  <a:ext uri="{0D108BD9-81ED-4DB2-BD59-A6C34878D82A}">
                    <a16:rowId xmlns:a16="http://schemas.microsoft.com/office/drawing/2014/main" val="3776368289"/>
                  </a:ext>
                </a:extLst>
              </a:tr>
              <a:tr h="206677"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act_2018_participation</a:t>
                      </a:r>
                      <a:endParaRPr lang="en-SG" sz="900" b="1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51.0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0.616471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0.340810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0.07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0.285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0.66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1.000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1.0</a:t>
                      </a:r>
                    </a:p>
                  </a:txBody>
                  <a:tcPr marL="13780" marR="13780" marT="6890" marB="6890" anchor="ctr"/>
                </a:tc>
                <a:extLst>
                  <a:ext uri="{0D108BD9-81ED-4DB2-BD59-A6C34878D82A}">
                    <a16:rowId xmlns:a16="http://schemas.microsoft.com/office/drawing/2014/main" val="3601584421"/>
                  </a:ext>
                </a:extLst>
              </a:tr>
              <a:tr h="206677"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act_2018_english</a:t>
                      </a:r>
                      <a:endParaRPr lang="en-SG" sz="900" b="1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51.0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20.988235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2.446356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16.60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19.100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20.20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23.700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26.0</a:t>
                      </a:r>
                    </a:p>
                  </a:txBody>
                  <a:tcPr marL="13780" marR="13780" marT="6890" marB="6890" anchor="ctr"/>
                </a:tc>
                <a:extLst>
                  <a:ext uri="{0D108BD9-81ED-4DB2-BD59-A6C34878D82A}">
                    <a16:rowId xmlns:a16="http://schemas.microsoft.com/office/drawing/2014/main" val="2821342926"/>
                  </a:ext>
                </a:extLst>
              </a:tr>
              <a:tr h="206677"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act_2018_math</a:t>
                      </a:r>
                      <a:endParaRPr lang="en-SG" sz="900" b="1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51.0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21.125490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2.035765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17.80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19.400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20.70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23.150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25.2</a:t>
                      </a:r>
                    </a:p>
                  </a:txBody>
                  <a:tcPr marL="13780" marR="13780" marT="6890" marB="6890" anchor="ctr"/>
                </a:tc>
                <a:extLst>
                  <a:ext uri="{0D108BD9-81ED-4DB2-BD59-A6C34878D82A}">
                    <a16:rowId xmlns:a16="http://schemas.microsoft.com/office/drawing/2014/main" val="4224256417"/>
                  </a:ext>
                </a:extLst>
              </a:tr>
              <a:tr h="206677"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act_2018_reading</a:t>
                      </a:r>
                      <a:endParaRPr lang="en-SG" sz="900" b="1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51.0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22.015686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2.167245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18.00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20.450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21.60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24.100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26.1</a:t>
                      </a:r>
                    </a:p>
                  </a:txBody>
                  <a:tcPr marL="13780" marR="13780" marT="6890" marB="6890" anchor="ctr"/>
                </a:tc>
                <a:extLst>
                  <a:ext uri="{0D108BD9-81ED-4DB2-BD59-A6C34878D82A}">
                    <a16:rowId xmlns:a16="http://schemas.microsoft.com/office/drawing/2014/main" val="2962584280"/>
                  </a:ext>
                </a:extLst>
              </a:tr>
              <a:tr h="206677"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act_2018_science</a:t>
                      </a:r>
                      <a:endParaRPr lang="en-SG" sz="900" b="1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51.0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21.345098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1.870114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17.90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19.850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21.10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23.050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24.9</a:t>
                      </a:r>
                    </a:p>
                  </a:txBody>
                  <a:tcPr marL="13780" marR="13780" marT="6890" marB="6890" anchor="ctr"/>
                </a:tc>
                <a:extLst>
                  <a:ext uri="{0D108BD9-81ED-4DB2-BD59-A6C34878D82A}">
                    <a16:rowId xmlns:a16="http://schemas.microsoft.com/office/drawing/2014/main" val="3738807740"/>
                  </a:ext>
                </a:extLst>
              </a:tr>
              <a:tr h="206677"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act_2018_composite</a:t>
                      </a:r>
                      <a:endParaRPr lang="en-SG" sz="900" b="1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51.0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21.486275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2.106278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17.70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19.950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21.30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23.550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 dirty="0">
                          <a:effectLst/>
                        </a:rPr>
                        <a:t>25.6</a:t>
                      </a:r>
                    </a:p>
                  </a:txBody>
                  <a:tcPr marL="13780" marR="13780" marT="6890" marB="6890" anchor="ctr"/>
                </a:tc>
                <a:extLst>
                  <a:ext uri="{0D108BD9-81ED-4DB2-BD59-A6C34878D82A}">
                    <a16:rowId xmlns:a16="http://schemas.microsoft.com/office/drawing/2014/main" val="2657221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684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C609A2-B8D0-4D18-9EED-5928C3C0B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4" y="233431"/>
            <a:ext cx="6763109" cy="6391138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E9A9F12-0DEB-492C-A49B-8BEBBA4D64A8}"/>
              </a:ext>
            </a:extLst>
          </p:cNvPr>
          <p:cNvSpPr txBox="1"/>
          <p:nvPr/>
        </p:nvSpPr>
        <p:spPr>
          <a:xfrm>
            <a:off x="8215842" y="579344"/>
            <a:ext cx="27029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dirty="0">
                <a:solidFill>
                  <a:schemeClr val="bg1"/>
                </a:solidFill>
              </a:rPr>
              <a:t>Participation</a:t>
            </a:r>
          </a:p>
        </p:txBody>
      </p:sp>
    </p:spTree>
    <p:extLst>
      <p:ext uri="{BB962C8B-B14F-4D97-AF65-F5344CB8AC3E}">
        <p14:creationId xmlns:p14="http://schemas.microsoft.com/office/powerpoint/2010/main" val="489257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1532</Words>
  <Application>Microsoft Office PowerPoint</Application>
  <PresentationFormat>Widescreen</PresentationFormat>
  <Paragraphs>400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Century Gothic</vt:lpstr>
      <vt:lpstr>Wingdings 3</vt:lpstr>
      <vt:lpstr>Slice</vt:lpstr>
      <vt:lpstr>DSI 8 – Project 1</vt:lpstr>
      <vt:lpstr>Introduction</vt:lpstr>
      <vt:lpstr>Problem Statement</vt:lpstr>
      <vt:lpstr>DATA Cleaning (2017)</vt:lpstr>
      <vt:lpstr>DATA Cleaning (2017)</vt:lpstr>
      <vt:lpstr>DATA Gathering (2018)</vt:lpstr>
      <vt:lpstr>DATA Cleaning (2018)</vt:lpstr>
      <vt:lpstr>EDA: Summary Statistics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SAT &amp; ACT MATH 2017 vs Benchmarks</vt:lpstr>
      <vt:lpstr>SAT TOTAL 2017 – 2018 vs Benchmarks</vt:lpstr>
      <vt:lpstr>SAT TOTAL 2017 &amp; 2018 vs PArticipation</vt:lpstr>
      <vt:lpstr>ACT TOTAL 2017 – 2018 vs Benchmarks</vt:lpstr>
      <vt:lpstr>SAT TOTAL 2017 &amp; 2018 vs Participation</vt:lpstr>
      <vt:lpstr>SAT Participation vs top US Unis</vt:lpstr>
      <vt:lpstr>ACT TOTAL 2017 – 2018 vs Benchmarks</vt:lpstr>
      <vt:lpstr>SAT TOTAL 2017 &amp; 2018 vs Participation</vt:lpstr>
      <vt:lpstr>Scores vs Test Participation</vt:lpstr>
      <vt:lpstr>Scores vs Test Participation</vt:lpstr>
      <vt:lpstr>Relationship: SAT &amp; ACT Participation</vt:lpstr>
      <vt:lpstr>PowerPoint Presentation</vt:lpstr>
      <vt:lpstr>PowerPoint Presentation</vt:lpstr>
      <vt:lpstr>Relationship: SAT &amp; ACT Participation</vt:lpstr>
      <vt:lpstr>Relationship: SAT &amp; ACT Participation</vt:lpstr>
      <vt:lpstr>Relationship: SAT &amp; ACT Participation</vt:lpstr>
      <vt:lpstr>Impact of Change: Participation</vt:lpstr>
      <vt:lpstr>Impact of Change: Mathematics</vt:lpstr>
      <vt:lpstr>Impact of Change: TOTAL and Composite</vt:lpstr>
      <vt:lpstr>States to WAtch</vt:lpstr>
      <vt:lpstr>States to WAtch</vt:lpstr>
      <vt:lpstr>States to WAtch</vt:lpstr>
      <vt:lpstr>States to WAtch</vt:lpstr>
      <vt:lpstr>States to Watch</vt:lpstr>
      <vt:lpstr>Conclusion</vt:lpstr>
      <vt:lpstr>Recommendations to College Board</vt:lpstr>
      <vt:lpstr>One state to look out for</vt:lpstr>
      <vt:lpstr>Key Takeaways</vt:lpstr>
      <vt:lpstr>Questions?</vt:lpstr>
      <vt:lpstr>Thank you!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DSI 8 – Project 1</dc:title>
  <dc:creator>Alfred Tang</dc:creator>
  <cp:lastModifiedBy>Alfred Tang</cp:lastModifiedBy>
  <cp:revision>77</cp:revision>
  <dcterms:created xsi:type="dcterms:W3CDTF">2019-05-23T17:03:50Z</dcterms:created>
  <dcterms:modified xsi:type="dcterms:W3CDTF">2019-05-24T05:13:50Z</dcterms:modified>
</cp:coreProperties>
</file>